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9" r:id="rId7"/>
    <p:sldId id="272" r:id="rId8"/>
    <p:sldId id="281" r:id="rId9"/>
    <p:sldId id="275" r:id="rId10"/>
    <p:sldId id="267" r:id="rId11"/>
    <p:sldId id="277" r:id="rId12"/>
    <p:sldId id="261" r:id="rId13"/>
    <p:sldId id="262" r:id="rId14"/>
    <p:sldId id="263" r:id="rId15"/>
    <p:sldId id="264" r:id="rId16"/>
    <p:sldId id="265" r:id="rId17"/>
    <p:sldId id="280" r:id="rId18"/>
    <p:sldId id="278" r:id="rId19"/>
    <p:sldId id="27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9362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0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Działania na rzecz czytelnictwa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Arkusz1!$A$2:$A$3</c:f>
              <c:strCache>
                <c:ptCount val="2"/>
                <c:pt idx="0">
                  <c:v>codziennie</c:v>
                </c:pt>
                <c:pt idx="1">
                  <c:v>2-3 razy w tygodniu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23</c:v>
                </c:pt>
                <c:pt idx="1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253866638644546E-2"/>
          <c:y val="5.6702253855278897E-2"/>
          <c:w val="0.46594606478088862"/>
          <c:h val="0.81094553572262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czytanie dziecku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Działania czytelnicze podejmowane w domu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4A-4E4D-84FF-2B8CE608FAFF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oglądanie książek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Działania czytelnicze podejmowane w domu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84A-4E4D-84FF-2B8CE608FAFF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korzystanie ze zbioru biblioteki miejskiej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Działania czytelnicze podejmowane w domu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84A-4E4D-84FF-2B8CE608FAFF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tworzenie własnej biblioteki w domu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Działania czytelnicze podejmowane w domu</c:v>
                </c:pt>
              </c:strCache>
            </c:strRef>
          </c:cat>
          <c:val>
            <c:numRef>
              <c:f>Arkusz1!$E$2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84A-4E4D-84FF-2B8CE608FAFF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inne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Działania czytelnicze podejmowane w domu</c:v>
                </c:pt>
              </c:strCache>
            </c:strRef>
          </c:cat>
          <c:val>
            <c:numRef>
              <c:f>Arkusz1!$F$2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84A-4E4D-84FF-2B8CE608FA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538176"/>
        <c:axId val="175539712"/>
      </c:barChart>
      <c:catAx>
        <c:axId val="17553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5539712"/>
        <c:crosses val="autoZero"/>
        <c:auto val="1"/>
        <c:lblAlgn val="ctr"/>
        <c:lblOffset val="100"/>
        <c:noMultiLvlLbl val="0"/>
      </c:catAx>
      <c:valAx>
        <c:axId val="17553971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553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2217596420542067"/>
          <c:y val="5.1289638617236899E-2"/>
          <c:w val="0.46728808497341168"/>
          <c:h val="0.859460681293841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czytanie literatury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Metody i formy pracy w celu promocji czytelnictwa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91-436F-A1BE-0281D4C7009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małe formy teatralne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Metody i formy pracy w celu promocji czytelnictwa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491-436F-A1BE-0281D4C7009B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pogadanka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Metody i formy pracy w celu promocji czytelnictwa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491-436F-A1BE-0281D4C7009B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wydarzenia czytelnicze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Metody i formy pracy w celu promocji czytelnictwa</c:v>
                </c:pt>
              </c:strCache>
            </c:strRef>
          </c:cat>
          <c:val>
            <c:numRef>
              <c:f>Arkusz1!$E$2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491-436F-A1BE-0281D4C7009B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odtwarzanie bajek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Metody i formy pracy w celu promocji czytelnictwa</c:v>
                </c:pt>
              </c:strCache>
            </c:strRef>
          </c:cat>
          <c:val>
            <c:numRef>
              <c:f>Arkusz1!$F$2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491-436F-A1BE-0281D4C7009B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metoda Kamishibai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Metody i formy pracy w celu promocji czytelnictwa</c:v>
                </c:pt>
              </c:strCache>
            </c:strRef>
          </c:cat>
          <c:val>
            <c:numRef>
              <c:f>Arkusz1!$G$2</c:f>
              <c:numCache>
                <c:formatCode>General</c:formatCode>
                <c:ptCount val="1"/>
                <c:pt idx="0">
                  <c:v>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491-436F-A1BE-0281D4C7009B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konkursy recytatorskie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Metody i formy pracy w celu promocji czytelnictwa</c:v>
                </c:pt>
              </c:strCache>
            </c:strRef>
          </c:cat>
          <c:val>
            <c:numRef>
              <c:f>Arkusz1!$H$2</c:f>
              <c:numCache>
                <c:formatCode>General</c:formatCode>
                <c:ptCount val="1"/>
                <c:pt idx="0">
                  <c:v>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491-436F-A1BE-0281D4C7009B}"/>
            </c:ext>
          </c:extLst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organizowanie biblioteki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Metody i formy pracy w celu promocji czytelnictwa</c:v>
                </c:pt>
              </c:strCache>
            </c:strRef>
          </c:cat>
          <c:val>
            <c:numRef>
              <c:f>Arkusz1!$I$2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1491-436F-A1BE-0281D4C7009B}"/>
            </c:ext>
          </c:extLst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wyjście do biblioteki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Metody i formy pracy w celu promocji czytelnictwa</c:v>
                </c:pt>
              </c:strCache>
            </c:strRef>
          </c:cat>
          <c:val>
            <c:numRef>
              <c:f>Arkusz1!$J$2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491-436F-A1BE-0281D4C70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816192"/>
        <c:axId val="123826176"/>
      </c:barChart>
      <c:catAx>
        <c:axId val="12381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3826176"/>
        <c:crosses val="autoZero"/>
        <c:auto val="1"/>
        <c:lblAlgn val="ctr"/>
        <c:lblOffset val="100"/>
        <c:noMultiLvlLbl val="0"/>
      </c:catAx>
      <c:valAx>
        <c:axId val="12382617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381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kształtowanie świadomości na temat wartości ed. czytelniczej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Działania włączające rodziców celem promowania czytelnictwa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BE-4AA3-A4F1-7A8D3294880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prowadzenie zajęć otwartych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Działania włączające rodziców celem promowania czytelnictwa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1BE-4AA3-A4F1-7A8D3294880E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prowadzenie akcji "Cała Polska czyta dzieciom"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Działania włączające rodziców celem promowania czytelnictwa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1BE-4AA3-A4F1-7A8D3294880E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zachęcanie do przygotowywania dzieci do konkursów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Działania włączające rodziców celem promowania czytelnictwa</c:v>
                </c:pt>
              </c:strCache>
            </c:strRef>
          </c:cat>
          <c:val>
            <c:numRef>
              <c:f>Arkusz1!$E$2</c:f>
              <c:numCache>
                <c:formatCode>General</c:formatCode>
                <c:ptCount val="1"/>
                <c:pt idx="0">
                  <c:v>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1BE-4AA3-A4F1-7A8D3294880E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zachęcanie do wypożyczania książek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Działania włączające rodziców celem promowania czytelnictwa</c:v>
                </c:pt>
              </c:strCache>
            </c:strRef>
          </c:cat>
          <c:val>
            <c:numRef>
              <c:f>Arkusz1!$F$2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1BE-4AA3-A4F1-7A8D329488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807808"/>
        <c:axId val="40825984"/>
      </c:barChart>
      <c:catAx>
        <c:axId val="4080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825984"/>
        <c:crosses val="autoZero"/>
        <c:auto val="1"/>
        <c:lblAlgn val="ctr"/>
        <c:lblOffset val="100"/>
        <c:noMultiLvlLbl val="0"/>
      </c:catAx>
      <c:valAx>
        <c:axId val="4082598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80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Czytanie w ramach akcji Cała Polska Czyta Dzieciom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Działania ogólnoprzedszkolne służące promocji czytelnictwa wsród dzieci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BE-4AA3-A4F1-7A8D3294880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Przynoszenie przez dzieci ksiązek do biblioteki przedszkolnej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Działania ogólnoprzedszkolne służące promocji czytelnictwa wsród dzieci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1BE-4AA3-A4F1-7A8D3294880E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Konkurs recytatorski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Działania ogólnoprzedszkolne służące promocji czytelnictwa wsród dzieci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1BE-4AA3-A4F1-7A8D3294880E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Przedstaienia dzieci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Działania ogólnoprzedszkolne służące promocji czytelnictwa wsród dzieci</c:v>
                </c:pt>
              </c:strCache>
            </c:strRef>
          </c:cat>
          <c:val>
            <c:numRef>
              <c:f>Arkusz1!$E$2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1BE-4AA3-A4F1-7A8D3294880E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Konkurs czytelniczy dla dzieci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Działania ogólnoprzedszkolne służące promocji czytelnictwa wsród dzieci</c:v>
                </c:pt>
              </c:strCache>
            </c:strRef>
          </c:cat>
          <c:val>
            <c:numRef>
              <c:f>Arkusz1!$F$2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1BE-4AA3-A4F1-7A8D329488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184064"/>
        <c:axId val="124185600"/>
      </c:barChart>
      <c:catAx>
        <c:axId val="12418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4185600"/>
        <c:crosses val="autoZero"/>
        <c:auto val="1"/>
        <c:lblAlgn val="ctr"/>
        <c:lblOffset val="100"/>
        <c:noMultiLvlLbl val="0"/>
      </c:catAx>
      <c:valAx>
        <c:axId val="1241856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4184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v>biblioteka osiedlowa</c:v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Współpraca z instytucjami</c:v>
              </c:pt>
            </c:strLit>
          </c:cat>
          <c:val>
            <c:numLit>
              <c:formatCode>General</c:formatCode>
              <c:ptCount val="1"/>
              <c:pt idx="0">
                <c:v>100</c:v>
              </c:pt>
            </c:numLit>
          </c:val>
        </c:ser>
        <c:ser>
          <c:idx val="4"/>
          <c:order val="1"/>
          <c:tx>
            <c:v>instytucje teatralne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Współpraca z instytucjami</c:v>
              </c:pt>
            </c:strLit>
          </c:cat>
          <c:val>
            <c:numLit>
              <c:formatCode>General</c:formatCode>
              <c:ptCount val="1"/>
              <c:pt idx="0">
                <c:v>48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0897024"/>
        <c:axId val="130898560"/>
      </c:barChart>
      <c:catAx>
        <c:axId val="13089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0898560"/>
        <c:crosses val="autoZero"/>
        <c:auto val="1"/>
        <c:lblAlgn val="ctr"/>
        <c:lblOffset val="100"/>
        <c:noMultiLvlLbl val="0"/>
      </c:catAx>
      <c:valAx>
        <c:axId val="13089856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089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Zajęcia dydaktyczne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Najbardziej efektywne działania na rzecz czytelnictwa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BE-4AA3-A4F1-7A8D3294880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Stosowanie małych form teatralnych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Najbardziej efektywne działania na rzecz czytelnictwa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1BE-4AA3-A4F1-7A8D3294880E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Kącik czytelniczy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Najbardziej efektywne działania na rzecz czytelnictwa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1BE-4AA3-A4F1-7A8D3294880E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Akcje służące promocji czytelnictwa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Najbardziej efektywne działania na rzecz czytelnictwa</c:v>
                </c:pt>
              </c:strCache>
            </c:strRef>
          </c:cat>
          <c:val>
            <c:numRef>
              <c:f>Arkusz1!$E$2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1BE-4AA3-A4F1-7A8D3294880E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Konkursy recytatorskie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D6-4F1E-9A15-803C9BAC96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Najbardziej efektywne działania na rzecz czytelnictwa</c:v>
                </c:pt>
              </c:strCache>
            </c:strRef>
          </c:cat>
          <c:val>
            <c:numRef>
              <c:f>Arkusz1!$F$2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1BE-4AA3-A4F1-7A8D3294880E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Wystawianie teatrzyków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Najbardziej efektywne działania na rzecz czytelnictwa</c:v>
                </c:pt>
              </c:strCache>
            </c:strRef>
          </c:cat>
          <c:val>
            <c:numRef>
              <c:f>Arkusz1!$G$2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7D6-4F1E-9A15-803C9BAC96D9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Współpraca z instytucjami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Najbardziej efektywne działania na rzecz czytelnictwa</c:v>
                </c:pt>
              </c:strCache>
            </c:strRef>
          </c:cat>
          <c:val>
            <c:numRef>
              <c:f>Arkusz1!$H$2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7D6-4F1E-9A15-803C9BAC96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311488"/>
        <c:axId val="131313024"/>
      </c:barChart>
      <c:catAx>
        <c:axId val="13131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1313024"/>
        <c:crosses val="autoZero"/>
        <c:auto val="1"/>
        <c:lblAlgn val="ctr"/>
        <c:lblOffset val="100"/>
        <c:noMultiLvlLbl val="0"/>
      </c:catAx>
      <c:valAx>
        <c:axId val="1313130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1311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253866638644546E-2"/>
          <c:y val="5.6702253855278897E-2"/>
          <c:w val="0.46594606478088862"/>
          <c:h val="0.81094553572262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zajęcia dydaktyczne z wykorzystaniem nowoczesnych metod pracy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Najbardziej atrakcyjne działania na rzecz czytelnictwa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BD-41D4-8874-9DC8FA30134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małe formy teatralne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Najbardziej atrakcyjne działania na rzecz czytelnictwa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5BD-41D4-8874-9DC8FA301348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współpraca z instytucjami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Najbardziej atrakcyjne działania na rzecz czytelnictwa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5BD-41D4-8874-9DC8FA301348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akcje służące promocji czytelnictwa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Najbardziej atrakcyjne działania na rzecz czytelnictwa</c:v>
                </c:pt>
              </c:strCache>
            </c:strRef>
          </c:cat>
          <c:val>
            <c:numRef>
              <c:f>Arkusz1!$E$2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5BD-41D4-8874-9DC8FA301348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konkursy recytatorskie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Najbardziej atrakcyjne działania na rzecz czytelnictwa</c:v>
                </c:pt>
              </c:strCache>
            </c:strRef>
          </c:cat>
          <c:val>
            <c:numRef>
              <c:f>Arkusz1!$F$2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5BD-41D4-8874-9DC8FA301348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wystawianie teatrzyków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Najbardziej atrakcyjne działania na rzecz czytelnictwa</c:v>
                </c:pt>
              </c:strCache>
            </c:strRef>
          </c:cat>
          <c:val>
            <c:numRef>
              <c:f>Arkusz1!$G$2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5BD-41D4-8874-9DC8FA301348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korzystanie z kącika czytelniczego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Najbardziej atrakcyjne działania na rzecz czytelnictwa</c:v>
                </c:pt>
              </c:strCache>
            </c:strRef>
          </c:cat>
          <c:val>
            <c:numRef>
              <c:f>Arkusz1!$H$2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5BD-41D4-8874-9DC8FA3013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981184"/>
        <c:axId val="123982976"/>
      </c:barChart>
      <c:catAx>
        <c:axId val="12398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3982976"/>
        <c:crosses val="autoZero"/>
        <c:auto val="1"/>
        <c:lblAlgn val="ctr"/>
        <c:lblOffset val="100"/>
        <c:noMultiLvlLbl val="0"/>
      </c:catAx>
      <c:valAx>
        <c:axId val="12398297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398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2217596420542067"/>
          <c:y val="5.1289638617236899E-2"/>
          <c:w val="0.46728808497341168"/>
          <c:h val="0.859460681293841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Tworzenie warunków do włączania rodziców w działania na rzecz czytelnictwa</c:v>
                </c:pt>
              </c:strCache>
            </c:strRef>
          </c:tx>
          <c:dPt>
            <c:idx val="0"/>
            <c:bubble3D val="0"/>
            <c:explosion val="8"/>
            <c:extLst xmlns:c16r2="http://schemas.microsoft.com/office/drawing/2015/06/chart">
              <c:ext xmlns:c16="http://schemas.microsoft.com/office/drawing/2014/chart" uri="{C3380CC4-5D6E-409C-BE32-E72D297353CC}">
                <c16:uniqueId val="{00000000-4077-4E33-8C3F-4BB999490426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077-4E33-8C3F-4BB999490426}"/>
              </c:ext>
            </c:extLst>
          </c:dPt>
          <c:dLbls>
            <c:dLbl>
              <c:idx val="2"/>
              <c:layout>
                <c:manualLayout>
                  <c:x val="-5.1864154081826423E-2"/>
                  <c:y val="-4.070661829570434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77-4E33-8C3F-4BB999490426}"/>
                </c:ext>
              </c:extLst>
            </c:dLbl>
            <c:dLbl>
              <c:idx val="3"/>
              <c:layout>
                <c:manualLayout>
                  <c:x val="8.0017497100248844E-2"/>
                  <c:y val="-2.27057296817600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77-4E33-8C3F-4BB9994904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98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077-4E33-8C3F-4BB99949042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1462434848212464"/>
          <c:y val="0.33032322333439695"/>
          <c:w val="0.18757577536038181"/>
          <c:h val="0.32822986846607632"/>
        </c:manualLayout>
      </c:layout>
      <c:overlay val="0"/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Rozwijanie zainteresowań dziecka</c:v>
                </c:pt>
              </c:strCache>
            </c:strRef>
          </c:tx>
          <c:dPt>
            <c:idx val="1"/>
            <c:bubble3D val="0"/>
            <c:spPr>
              <a:solidFill>
                <a:schemeClr val="accent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729-4752-A2A5-98252C266DE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wstrzymanie się od głosu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84</c:v>
                </c:pt>
                <c:pt idx="1">
                  <c:v>13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729-4752-A2A5-98252C266D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5B1796-DE2E-415A-ABAB-D3812314DCE0}" type="doc">
      <dgm:prSet loTypeId="urn:microsoft.com/office/officeart/2005/8/layout/default#1" loCatId="list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pl-PL"/>
        </a:p>
      </dgm:t>
    </dgm:pt>
    <dgm:pt modelId="{D7111E1A-CCCD-4367-87E0-A1E667E683FD}">
      <dgm:prSet phldrT="[Tekst]"/>
      <dgm:spPr/>
      <dgm:t>
        <a:bodyPr/>
        <a:lstStyle/>
        <a:p>
          <a:r>
            <a:rPr lang="pl-PL" dirty="0"/>
            <a:t>Doposażenie placówki w nowe pozycje </a:t>
          </a:r>
          <a:r>
            <a:rPr lang="pl-PL"/>
            <a:t>literatury dziecięcej(23</a:t>
          </a:r>
          <a:r>
            <a:rPr lang="pl-PL" dirty="0"/>
            <a:t>%)</a:t>
          </a:r>
        </a:p>
      </dgm:t>
    </dgm:pt>
    <dgm:pt modelId="{8A9460E8-61E5-4F90-870E-713946327619}" type="parTrans" cxnId="{8B863B98-0B0F-4C38-9A72-D8562C3085B5}">
      <dgm:prSet/>
      <dgm:spPr/>
      <dgm:t>
        <a:bodyPr/>
        <a:lstStyle/>
        <a:p>
          <a:endParaRPr lang="pl-PL"/>
        </a:p>
      </dgm:t>
    </dgm:pt>
    <dgm:pt modelId="{D2A6C17C-499F-4311-921B-B180B26EBF9D}" type="sibTrans" cxnId="{8B863B98-0B0F-4C38-9A72-D8562C3085B5}">
      <dgm:prSet/>
      <dgm:spPr/>
      <dgm:t>
        <a:bodyPr/>
        <a:lstStyle/>
        <a:p>
          <a:endParaRPr lang="pl-PL"/>
        </a:p>
      </dgm:t>
    </dgm:pt>
    <dgm:pt modelId="{2E1820D4-9A8D-431D-8FA2-8AA479C0F43F}">
      <dgm:prSet phldrT="[Tekst]"/>
      <dgm:spPr/>
      <dgm:t>
        <a:bodyPr/>
        <a:lstStyle/>
        <a:p>
          <a:r>
            <a:rPr lang="pl-PL" dirty="0"/>
            <a:t>Wzbogacenie biblioteczki przedszkolnej o nowe pozycje książkowe</a:t>
          </a:r>
        </a:p>
      </dgm:t>
    </dgm:pt>
    <dgm:pt modelId="{A0B1A571-7823-4FE8-9649-2D8BF5D33019}" type="parTrans" cxnId="{3EF8B7C8-90B7-4D68-B1DB-686AC8503166}">
      <dgm:prSet/>
      <dgm:spPr/>
      <dgm:t>
        <a:bodyPr/>
        <a:lstStyle/>
        <a:p>
          <a:endParaRPr lang="pl-PL"/>
        </a:p>
      </dgm:t>
    </dgm:pt>
    <dgm:pt modelId="{A026FB30-5E2F-4ACA-9D73-C2A0718ED136}" type="sibTrans" cxnId="{3EF8B7C8-90B7-4D68-B1DB-686AC8503166}">
      <dgm:prSet/>
      <dgm:spPr/>
      <dgm:t>
        <a:bodyPr/>
        <a:lstStyle/>
        <a:p>
          <a:endParaRPr lang="pl-PL"/>
        </a:p>
      </dgm:t>
    </dgm:pt>
    <dgm:pt modelId="{E650937B-748F-491F-B180-FBAD31029AF3}">
      <dgm:prSet phldrT="[Tekst]"/>
      <dgm:spPr/>
      <dgm:t>
        <a:bodyPr/>
        <a:lstStyle/>
        <a:p>
          <a:r>
            <a:rPr lang="pl-PL" dirty="0"/>
            <a:t>Wyposażenie kącików teatralnych w nowe rekwizyty</a:t>
          </a:r>
        </a:p>
      </dgm:t>
    </dgm:pt>
    <dgm:pt modelId="{54855595-4A07-4B11-9ED8-AB0B1A46849E}" type="parTrans" cxnId="{E164292E-849D-47E9-ABEA-0BBAB25FEE51}">
      <dgm:prSet/>
      <dgm:spPr/>
      <dgm:t>
        <a:bodyPr/>
        <a:lstStyle/>
        <a:p>
          <a:endParaRPr lang="pl-PL"/>
        </a:p>
      </dgm:t>
    </dgm:pt>
    <dgm:pt modelId="{D5EEE61B-5A4F-401B-A122-2E06CEF46199}" type="sibTrans" cxnId="{E164292E-849D-47E9-ABEA-0BBAB25FEE51}">
      <dgm:prSet/>
      <dgm:spPr/>
      <dgm:t>
        <a:bodyPr/>
        <a:lstStyle/>
        <a:p>
          <a:endParaRPr lang="pl-PL"/>
        </a:p>
      </dgm:t>
    </dgm:pt>
    <dgm:pt modelId="{647AC293-2DB5-484E-8F44-43CF086459C7}">
      <dgm:prSet phldrT="[Tekst]"/>
      <dgm:spPr/>
      <dgm:t>
        <a:bodyPr/>
        <a:lstStyle/>
        <a:p>
          <a:r>
            <a:rPr lang="pl-PL" dirty="0"/>
            <a:t>Wyposażenie biblioteki oraz kącików czytelniczych w nowe , lubiane przez dzieci pozycje</a:t>
          </a:r>
        </a:p>
      </dgm:t>
    </dgm:pt>
    <dgm:pt modelId="{41606563-80FA-4A2E-B037-C243368A20DB}" type="parTrans" cxnId="{03A6CBFC-E46F-4FA9-B057-53015D9B8D3F}">
      <dgm:prSet/>
      <dgm:spPr/>
      <dgm:t>
        <a:bodyPr/>
        <a:lstStyle/>
        <a:p>
          <a:endParaRPr lang="pl-PL"/>
        </a:p>
      </dgm:t>
    </dgm:pt>
    <dgm:pt modelId="{505147AD-AFAD-4102-A505-829F75F7D8CC}" type="sibTrans" cxnId="{03A6CBFC-E46F-4FA9-B057-53015D9B8D3F}">
      <dgm:prSet/>
      <dgm:spPr/>
      <dgm:t>
        <a:bodyPr/>
        <a:lstStyle/>
        <a:p>
          <a:endParaRPr lang="pl-PL"/>
        </a:p>
      </dgm:t>
    </dgm:pt>
    <dgm:pt modelId="{BC9A337E-C137-45D8-9774-6DED7995CB2B}">
      <dgm:prSet phldrT="[Tekst]"/>
      <dgm:spPr/>
      <dgm:t>
        <a:bodyPr/>
        <a:lstStyle/>
        <a:p>
          <a:r>
            <a:rPr lang="pl-PL" dirty="0"/>
            <a:t>Spotkania z autorami książek(15%)</a:t>
          </a:r>
        </a:p>
      </dgm:t>
    </dgm:pt>
    <dgm:pt modelId="{C6DC1A08-6D62-4F3F-9AAF-2CDA67D419EA}" type="parTrans" cxnId="{03DDED4A-0CBE-4E98-A170-3F9C5B4C4845}">
      <dgm:prSet/>
      <dgm:spPr/>
      <dgm:t>
        <a:bodyPr/>
        <a:lstStyle/>
        <a:p>
          <a:endParaRPr lang="pl-PL"/>
        </a:p>
      </dgm:t>
    </dgm:pt>
    <dgm:pt modelId="{9DBBD58C-15B1-47A3-8FB0-536A607F5543}" type="sibTrans" cxnId="{03DDED4A-0CBE-4E98-A170-3F9C5B4C4845}">
      <dgm:prSet/>
      <dgm:spPr/>
      <dgm:t>
        <a:bodyPr/>
        <a:lstStyle/>
        <a:p>
          <a:endParaRPr lang="pl-PL"/>
        </a:p>
      </dgm:t>
    </dgm:pt>
    <dgm:pt modelId="{9455CCB4-C2F8-4145-8ACC-70C1BE300E71}">
      <dgm:prSet/>
      <dgm:spPr/>
      <dgm:t>
        <a:bodyPr/>
        <a:lstStyle/>
        <a:p>
          <a:r>
            <a:rPr lang="pl-PL" dirty="0"/>
            <a:t>Konkurs plastyczny- wykonanie ilustracji do wysłuchanego wiersza</a:t>
          </a:r>
        </a:p>
      </dgm:t>
    </dgm:pt>
    <dgm:pt modelId="{C5D52458-15F4-4AC2-86D6-45EF2BE0AB55}" type="parTrans" cxnId="{62FAA3E7-8C94-4524-A771-BBC99C212563}">
      <dgm:prSet/>
      <dgm:spPr/>
      <dgm:t>
        <a:bodyPr/>
        <a:lstStyle/>
        <a:p>
          <a:endParaRPr lang="pl-PL"/>
        </a:p>
      </dgm:t>
    </dgm:pt>
    <dgm:pt modelId="{A0F7B9BD-FED9-4CC9-955A-C2C3D1F56D05}" type="sibTrans" cxnId="{62FAA3E7-8C94-4524-A771-BBC99C212563}">
      <dgm:prSet/>
      <dgm:spPr/>
      <dgm:t>
        <a:bodyPr/>
        <a:lstStyle/>
        <a:p>
          <a:endParaRPr lang="pl-PL"/>
        </a:p>
      </dgm:t>
    </dgm:pt>
    <dgm:pt modelId="{14E16EBD-EB27-42A6-86B0-170ACB4CBA28}">
      <dgm:prSet/>
      <dgm:spPr/>
      <dgm:t>
        <a:bodyPr/>
        <a:lstStyle/>
        <a:p>
          <a:r>
            <a:rPr lang="pl-PL" dirty="0"/>
            <a:t>Konkurs recytatorski, którego bohaterem byłaby książka</a:t>
          </a:r>
        </a:p>
      </dgm:t>
    </dgm:pt>
    <dgm:pt modelId="{6A974DD1-CBA4-481B-A8FA-4ADB639CC373}" type="parTrans" cxnId="{56DBFED6-EF67-4F60-8A69-67178B5ED96B}">
      <dgm:prSet/>
      <dgm:spPr/>
      <dgm:t>
        <a:bodyPr/>
        <a:lstStyle/>
        <a:p>
          <a:endParaRPr lang="pl-PL"/>
        </a:p>
      </dgm:t>
    </dgm:pt>
    <dgm:pt modelId="{A8CFF90B-A862-4665-8A85-4B690B713B7E}" type="sibTrans" cxnId="{56DBFED6-EF67-4F60-8A69-67178B5ED96B}">
      <dgm:prSet/>
      <dgm:spPr/>
      <dgm:t>
        <a:bodyPr/>
        <a:lstStyle/>
        <a:p>
          <a:endParaRPr lang="pl-PL"/>
        </a:p>
      </dgm:t>
    </dgm:pt>
    <dgm:pt modelId="{1A477107-91EA-4BAE-BA64-1E21B304C731}">
      <dgm:prSet/>
      <dgm:spPr/>
      <dgm:t>
        <a:bodyPr/>
        <a:lstStyle/>
        <a:p>
          <a:r>
            <a:rPr lang="pl-PL" dirty="0"/>
            <a:t>Wyposażenie przedszkola w  nowoczesne środki dydaktyczne służące upowszechnianiu czytelnictwa wśród dzieci(23%)</a:t>
          </a:r>
        </a:p>
      </dgm:t>
    </dgm:pt>
    <dgm:pt modelId="{AA4AB5D1-3112-4BB5-91D1-CCBA8AA9088A}" type="parTrans" cxnId="{D52CC3AA-6D44-4100-9975-17C2D0456681}">
      <dgm:prSet/>
      <dgm:spPr/>
      <dgm:t>
        <a:bodyPr/>
        <a:lstStyle/>
        <a:p>
          <a:endParaRPr lang="pl-PL"/>
        </a:p>
      </dgm:t>
    </dgm:pt>
    <dgm:pt modelId="{0CEFC0A5-F734-4B03-877A-03000A86BD1D}" type="sibTrans" cxnId="{D52CC3AA-6D44-4100-9975-17C2D0456681}">
      <dgm:prSet/>
      <dgm:spPr/>
      <dgm:t>
        <a:bodyPr/>
        <a:lstStyle/>
        <a:p>
          <a:endParaRPr lang="pl-PL"/>
        </a:p>
      </dgm:t>
    </dgm:pt>
    <dgm:pt modelId="{D9C30DE4-9BA5-4C78-8B94-507F66DDBE81}">
      <dgm:prSet/>
      <dgm:spPr/>
      <dgm:t>
        <a:bodyPr/>
        <a:lstStyle/>
        <a:p>
          <a:r>
            <a:rPr lang="pl-PL" dirty="0"/>
            <a:t>Lepsze wyposażenie biblioteki w książki dostosowane do współcześnie uczących się dzieci(nowoczesne, audiowizualne)</a:t>
          </a:r>
        </a:p>
      </dgm:t>
    </dgm:pt>
    <dgm:pt modelId="{7E3450DF-F84B-4242-A6AF-94D686D808A2}" type="parTrans" cxnId="{B57D1539-F26E-439F-91A0-8CFC5111CB00}">
      <dgm:prSet/>
      <dgm:spPr/>
      <dgm:t>
        <a:bodyPr/>
        <a:lstStyle/>
        <a:p>
          <a:endParaRPr lang="pl-PL"/>
        </a:p>
      </dgm:t>
    </dgm:pt>
    <dgm:pt modelId="{3EA07CB1-0863-4699-953E-782B59EEF020}" type="sibTrans" cxnId="{B57D1539-F26E-439F-91A0-8CFC5111CB00}">
      <dgm:prSet/>
      <dgm:spPr/>
      <dgm:t>
        <a:bodyPr/>
        <a:lstStyle/>
        <a:p>
          <a:endParaRPr lang="pl-PL"/>
        </a:p>
      </dgm:t>
    </dgm:pt>
    <dgm:pt modelId="{65DEF589-757B-4376-8D30-9219E5738828}">
      <dgm:prSet/>
      <dgm:spPr/>
      <dgm:t>
        <a:bodyPr/>
        <a:lstStyle/>
        <a:p>
          <a:pPr>
            <a:buFont typeface="Arial" pitchFamily="34" charset="0"/>
            <a:buChar char="•"/>
          </a:pPr>
          <a:r>
            <a:rPr lang="pl-PL" dirty="0"/>
            <a:t>Organizacja akcji czytelniczych, kółka teatralnego</a:t>
          </a:r>
        </a:p>
      </dgm:t>
    </dgm:pt>
    <dgm:pt modelId="{4ED8FDC2-DEB4-4391-A95E-44FA6534DF8A}" type="parTrans" cxnId="{F518B46C-E9B2-4E03-971C-697BA040A2B6}">
      <dgm:prSet/>
      <dgm:spPr/>
      <dgm:t>
        <a:bodyPr/>
        <a:lstStyle/>
        <a:p>
          <a:endParaRPr lang="pl-PL"/>
        </a:p>
      </dgm:t>
    </dgm:pt>
    <dgm:pt modelId="{BED4A268-FC76-4C49-9B52-E145D5E3F996}" type="sibTrans" cxnId="{F518B46C-E9B2-4E03-971C-697BA040A2B6}">
      <dgm:prSet/>
      <dgm:spPr/>
      <dgm:t>
        <a:bodyPr/>
        <a:lstStyle/>
        <a:p>
          <a:endParaRPr lang="pl-PL"/>
        </a:p>
      </dgm:t>
    </dgm:pt>
    <dgm:pt modelId="{EA4C8F9C-5F47-401B-A42C-F2B1CF4BC5D1}">
      <dgm:prSet/>
      <dgm:spPr/>
      <dgm:t>
        <a:bodyPr/>
        <a:lstStyle/>
        <a:p>
          <a:pPr>
            <a:buFont typeface="Arial" pitchFamily="34" charset="0"/>
            <a:buChar char="•"/>
          </a:pPr>
          <a:r>
            <a:rPr lang="pl-PL" dirty="0"/>
            <a:t>Kółko plastyczne, wystawy</a:t>
          </a:r>
        </a:p>
      </dgm:t>
    </dgm:pt>
    <dgm:pt modelId="{4C3076A9-DD85-461E-9B2C-1CB1F2C9B016}" type="parTrans" cxnId="{D6A93B8F-99D8-4782-B20E-94BF37138839}">
      <dgm:prSet/>
      <dgm:spPr/>
      <dgm:t>
        <a:bodyPr/>
        <a:lstStyle/>
        <a:p>
          <a:endParaRPr lang="pl-PL"/>
        </a:p>
      </dgm:t>
    </dgm:pt>
    <dgm:pt modelId="{FF297685-A961-47C5-88E4-4FA17BD98E11}" type="sibTrans" cxnId="{D6A93B8F-99D8-4782-B20E-94BF37138839}">
      <dgm:prSet/>
      <dgm:spPr/>
      <dgm:t>
        <a:bodyPr/>
        <a:lstStyle/>
        <a:p>
          <a:endParaRPr lang="pl-PL"/>
        </a:p>
      </dgm:t>
    </dgm:pt>
    <dgm:pt modelId="{F7EAF4A7-4133-4397-B0AC-84B8F86C9B25}" type="pres">
      <dgm:prSet presAssocID="{335B1796-DE2E-415A-ABAB-D3812314DC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5F503AF-40AA-4261-B365-54CD45AE13EF}" type="pres">
      <dgm:prSet presAssocID="{D7111E1A-CCCD-4367-87E0-A1E667E683FD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003FF0-52B1-4382-9931-2E1D1DF07223}" type="pres">
      <dgm:prSet presAssocID="{D2A6C17C-499F-4311-921B-B180B26EBF9D}" presName="sibTrans" presStyleCnt="0"/>
      <dgm:spPr/>
    </dgm:pt>
    <dgm:pt modelId="{AFFC0D89-F2A4-4BF8-9948-09EB1DC018E0}" type="pres">
      <dgm:prSet presAssocID="{2E1820D4-9A8D-431D-8FA2-8AA479C0F43F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9FD48C5-2082-4838-A999-2D382172317A}" type="pres">
      <dgm:prSet presAssocID="{A026FB30-5E2F-4ACA-9D73-C2A0718ED136}" presName="sibTrans" presStyleCnt="0"/>
      <dgm:spPr/>
    </dgm:pt>
    <dgm:pt modelId="{3BF2F4DA-40FA-420D-9089-88AE16955DFF}" type="pres">
      <dgm:prSet presAssocID="{E650937B-748F-491F-B180-FBAD31029AF3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855893-82D4-4239-87DD-166E66888D15}" type="pres">
      <dgm:prSet presAssocID="{D5EEE61B-5A4F-401B-A122-2E06CEF46199}" presName="sibTrans" presStyleCnt="0"/>
      <dgm:spPr/>
    </dgm:pt>
    <dgm:pt modelId="{DA6B62BB-3AAE-4336-88DC-287B65313659}" type="pres">
      <dgm:prSet presAssocID="{647AC293-2DB5-484E-8F44-43CF086459C7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54B2FBC-1F17-410B-9CBF-ED71F4DF4CFF}" type="pres">
      <dgm:prSet presAssocID="{505147AD-AFAD-4102-A505-829F75F7D8CC}" presName="sibTrans" presStyleCnt="0"/>
      <dgm:spPr/>
    </dgm:pt>
    <dgm:pt modelId="{C18ECCFE-A223-4D04-9BA2-597C5BE0BEE7}" type="pres">
      <dgm:prSet presAssocID="{BC9A337E-C137-45D8-9774-6DED7995CB2B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67332AA-ABC7-4DD6-B04A-AC6662A05BAD}" type="pres">
      <dgm:prSet presAssocID="{9DBBD58C-15B1-47A3-8FB0-536A607F5543}" presName="sibTrans" presStyleCnt="0"/>
      <dgm:spPr/>
    </dgm:pt>
    <dgm:pt modelId="{6AC65A93-B8AF-4266-9F0D-D2A0AA3BA6F6}" type="pres">
      <dgm:prSet presAssocID="{9455CCB4-C2F8-4145-8ACC-70C1BE300E71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53A33D6-FA73-4239-BE80-152B5D7D22BF}" type="pres">
      <dgm:prSet presAssocID="{A0F7B9BD-FED9-4CC9-955A-C2C3D1F56D05}" presName="sibTrans" presStyleCnt="0"/>
      <dgm:spPr/>
    </dgm:pt>
    <dgm:pt modelId="{DB79D0E8-AF02-4F9C-9F62-6D6FBC6DA434}" type="pres">
      <dgm:prSet presAssocID="{14E16EBD-EB27-42A6-86B0-170ACB4CBA28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4462A60-00E1-4046-BF2F-322DD158D944}" type="pres">
      <dgm:prSet presAssocID="{A8CFF90B-A862-4665-8A85-4B690B713B7E}" presName="sibTrans" presStyleCnt="0"/>
      <dgm:spPr/>
    </dgm:pt>
    <dgm:pt modelId="{FDDAD1C1-04D6-4C02-A121-64B915D41627}" type="pres">
      <dgm:prSet presAssocID="{1A477107-91EA-4BAE-BA64-1E21B304C731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188F263-080C-4238-B6D2-5BBA4669EB3E}" type="pres">
      <dgm:prSet presAssocID="{0CEFC0A5-F734-4B03-877A-03000A86BD1D}" presName="sibTrans" presStyleCnt="0"/>
      <dgm:spPr/>
    </dgm:pt>
    <dgm:pt modelId="{94AE3FDF-79B8-4FEB-9784-2BE0A3FB1CB6}" type="pres">
      <dgm:prSet presAssocID="{D9C30DE4-9BA5-4C78-8B94-507F66DDBE81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1BDE1E-182D-47AA-A7E9-0B855AF71518}" type="pres">
      <dgm:prSet presAssocID="{3EA07CB1-0863-4699-953E-782B59EEF020}" presName="sibTrans" presStyleCnt="0"/>
      <dgm:spPr/>
    </dgm:pt>
    <dgm:pt modelId="{7A42496F-B001-4976-8D83-9473E00BF621}" type="pres">
      <dgm:prSet presAssocID="{65DEF589-757B-4376-8D30-9219E5738828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7D0464-44F5-4069-8275-9E70D886109E}" type="pres">
      <dgm:prSet presAssocID="{BED4A268-FC76-4C49-9B52-E145D5E3F996}" presName="sibTrans" presStyleCnt="0"/>
      <dgm:spPr/>
    </dgm:pt>
    <dgm:pt modelId="{A9D80F8E-EF82-4F7F-98BC-5594AC412D9E}" type="pres">
      <dgm:prSet presAssocID="{EA4C8F9C-5F47-401B-A42C-F2B1CF4BC5D1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9343154-91C0-4C87-9EC1-909EB451C95C}" type="presOf" srcId="{D9C30DE4-9BA5-4C78-8B94-507F66DDBE81}" destId="{94AE3FDF-79B8-4FEB-9784-2BE0A3FB1CB6}" srcOrd="0" destOrd="0" presId="urn:microsoft.com/office/officeart/2005/8/layout/default#1"/>
    <dgm:cxn modelId="{5C0C9F12-73DB-4846-8BF0-BDBB4CED9FD5}" type="presOf" srcId="{EA4C8F9C-5F47-401B-A42C-F2B1CF4BC5D1}" destId="{A9D80F8E-EF82-4F7F-98BC-5594AC412D9E}" srcOrd="0" destOrd="0" presId="urn:microsoft.com/office/officeart/2005/8/layout/default#1"/>
    <dgm:cxn modelId="{13F6B590-75CD-4621-9815-D039569E3520}" type="presOf" srcId="{D7111E1A-CCCD-4367-87E0-A1E667E683FD}" destId="{85F503AF-40AA-4261-B365-54CD45AE13EF}" srcOrd="0" destOrd="0" presId="urn:microsoft.com/office/officeart/2005/8/layout/default#1"/>
    <dgm:cxn modelId="{03A6CBFC-E46F-4FA9-B057-53015D9B8D3F}" srcId="{335B1796-DE2E-415A-ABAB-D3812314DCE0}" destId="{647AC293-2DB5-484E-8F44-43CF086459C7}" srcOrd="3" destOrd="0" parTransId="{41606563-80FA-4A2E-B037-C243368A20DB}" sibTransId="{505147AD-AFAD-4102-A505-829F75F7D8CC}"/>
    <dgm:cxn modelId="{B57D1539-F26E-439F-91A0-8CFC5111CB00}" srcId="{335B1796-DE2E-415A-ABAB-D3812314DCE0}" destId="{D9C30DE4-9BA5-4C78-8B94-507F66DDBE81}" srcOrd="8" destOrd="0" parTransId="{7E3450DF-F84B-4242-A6AF-94D686D808A2}" sibTransId="{3EA07CB1-0863-4699-953E-782B59EEF020}"/>
    <dgm:cxn modelId="{29025198-8900-4F16-A582-C2FE70AECE5A}" type="presOf" srcId="{647AC293-2DB5-484E-8F44-43CF086459C7}" destId="{DA6B62BB-3AAE-4336-88DC-287B65313659}" srcOrd="0" destOrd="0" presId="urn:microsoft.com/office/officeart/2005/8/layout/default#1"/>
    <dgm:cxn modelId="{D52CC3AA-6D44-4100-9975-17C2D0456681}" srcId="{335B1796-DE2E-415A-ABAB-D3812314DCE0}" destId="{1A477107-91EA-4BAE-BA64-1E21B304C731}" srcOrd="7" destOrd="0" parTransId="{AA4AB5D1-3112-4BB5-91D1-CCBA8AA9088A}" sibTransId="{0CEFC0A5-F734-4B03-877A-03000A86BD1D}"/>
    <dgm:cxn modelId="{E6DF99C2-3686-4B26-8A26-82A77AEACBEB}" type="presOf" srcId="{2E1820D4-9A8D-431D-8FA2-8AA479C0F43F}" destId="{AFFC0D89-F2A4-4BF8-9948-09EB1DC018E0}" srcOrd="0" destOrd="0" presId="urn:microsoft.com/office/officeart/2005/8/layout/default#1"/>
    <dgm:cxn modelId="{8B863B98-0B0F-4C38-9A72-D8562C3085B5}" srcId="{335B1796-DE2E-415A-ABAB-D3812314DCE0}" destId="{D7111E1A-CCCD-4367-87E0-A1E667E683FD}" srcOrd="0" destOrd="0" parTransId="{8A9460E8-61E5-4F90-870E-713946327619}" sibTransId="{D2A6C17C-499F-4311-921B-B180B26EBF9D}"/>
    <dgm:cxn modelId="{2430B0FC-4B61-455D-A65B-E4C998CDC941}" type="presOf" srcId="{E650937B-748F-491F-B180-FBAD31029AF3}" destId="{3BF2F4DA-40FA-420D-9089-88AE16955DFF}" srcOrd="0" destOrd="0" presId="urn:microsoft.com/office/officeart/2005/8/layout/default#1"/>
    <dgm:cxn modelId="{D6A93B8F-99D8-4782-B20E-94BF37138839}" srcId="{335B1796-DE2E-415A-ABAB-D3812314DCE0}" destId="{EA4C8F9C-5F47-401B-A42C-F2B1CF4BC5D1}" srcOrd="10" destOrd="0" parTransId="{4C3076A9-DD85-461E-9B2C-1CB1F2C9B016}" sibTransId="{FF297685-A961-47C5-88E4-4FA17BD98E11}"/>
    <dgm:cxn modelId="{59DAF762-B0BC-40BB-BEA9-45058E8ED6BF}" type="presOf" srcId="{BC9A337E-C137-45D8-9774-6DED7995CB2B}" destId="{C18ECCFE-A223-4D04-9BA2-597C5BE0BEE7}" srcOrd="0" destOrd="0" presId="urn:microsoft.com/office/officeart/2005/8/layout/default#1"/>
    <dgm:cxn modelId="{9E660924-FCAF-42D1-B9FC-766034E91336}" type="presOf" srcId="{9455CCB4-C2F8-4145-8ACC-70C1BE300E71}" destId="{6AC65A93-B8AF-4266-9F0D-D2A0AA3BA6F6}" srcOrd="0" destOrd="0" presId="urn:microsoft.com/office/officeart/2005/8/layout/default#1"/>
    <dgm:cxn modelId="{56DBFED6-EF67-4F60-8A69-67178B5ED96B}" srcId="{335B1796-DE2E-415A-ABAB-D3812314DCE0}" destId="{14E16EBD-EB27-42A6-86B0-170ACB4CBA28}" srcOrd="6" destOrd="0" parTransId="{6A974DD1-CBA4-481B-A8FA-4ADB639CC373}" sibTransId="{A8CFF90B-A862-4665-8A85-4B690B713B7E}"/>
    <dgm:cxn modelId="{56808E63-41CB-4299-A9E5-C0F3D95A6552}" type="presOf" srcId="{1A477107-91EA-4BAE-BA64-1E21B304C731}" destId="{FDDAD1C1-04D6-4C02-A121-64B915D41627}" srcOrd="0" destOrd="0" presId="urn:microsoft.com/office/officeart/2005/8/layout/default#1"/>
    <dgm:cxn modelId="{E164292E-849D-47E9-ABEA-0BBAB25FEE51}" srcId="{335B1796-DE2E-415A-ABAB-D3812314DCE0}" destId="{E650937B-748F-491F-B180-FBAD31029AF3}" srcOrd="2" destOrd="0" parTransId="{54855595-4A07-4B11-9ED8-AB0B1A46849E}" sibTransId="{D5EEE61B-5A4F-401B-A122-2E06CEF46199}"/>
    <dgm:cxn modelId="{3EF8B7C8-90B7-4D68-B1DB-686AC8503166}" srcId="{335B1796-DE2E-415A-ABAB-D3812314DCE0}" destId="{2E1820D4-9A8D-431D-8FA2-8AA479C0F43F}" srcOrd="1" destOrd="0" parTransId="{A0B1A571-7823-4FE8-9649-2D8BF5D33019}" sibTransId="{A026FB30-5E2F-4ACA-9D73-C2A0718ED136}"/>
    <dgm:cxn modelId="{E71BB599-3770-4994-AF8E-0C2E6E97CB1C}" type="presOf" srcId="{14E16EBD-EB27-42A6-86B0-170ACB4CBA28}" destId="{DB79D0E8-AF02-4F9C-9F62-6D6FBC6DA434}" srcOrd="0" destOrd="0" presId="urn:microsoft.com/office/officeart/2005/8/layout/default#1"/>
    <dgm:cxn modelId="{03DDED4A-0CBE-4E98-A170-3F9C5B4C4845}" srcId="{335B1796-DE2E-415A-ABAB-D3812314DCE0}" destId="{BC9A337E-C137-45D8-9774-6DED7995CB2B}" srcOrd="4" destOrd="0" parTransId="{C6DC1A08-6D62-4F3F-9AAF-2CDA67D419EA}" sibTransId="{9DBBD58C-15B1-47A3-8FB0-536A607F5543}"/>
    <dgm:cxn modelId="{184D0E1C-C145-4800-98F5-14DD490A254D}" type="presOf" srcId="{335B1796-DE2E-415A-ABAB-D3812314DCE0}" destId="{F7EAF4A7-4133-4397-B0AC-84B8F86C9B25}" srcOrd="0" destOrd="0" presId="urn:microsoft.com/office/officeart/2005/8/layout/default#1"/>
    <dgm:cxn modelId="{F518B46C-E9B2-4E03-971C-697BA040A2B6}" srcId="{335B1796-DE2E-415A-ABAB-D3812314DCE0}" destId="{65DEF589-757B-4376-8D30-9219E5738828}" srcOrd="9" destOrd="0" parTransId="{4ED8FDC2-DEB4-4391-A95E-44FA6534DF8A}" sibTransId="{BED4A268-FC76-4C49-9B52-E145D5E3F996}"/>
    <dgm:cxn modelId="{62FAA3E7-8C94-4524-A771-BBC99C212563}" srcId="{335B1796-DE2E-415A-ABAB-D3812314DCE0}" destId="{9455CCB4-C2F8-4145-8ACC-70C1BE300E71}" srcOrd="5" destOrd="0" parTransId="{C5D52458-15F4-4AC2-86D6-45EF2BE0AB55}" sibTransId="{A0F7B9BD-FED9-4CC9-955A-C2C3D1F56D05}"/>
    <dgm:cxn modelId="{B786CEAE-3929-4739-A248-C6CE66A8F124}" type="presOf" srcId="{65DEF589-757B-4376-8D30-9219E5738828}" destId="{7A42496F-B001-4976-8D83-9473E00BF621}" srcOrd="0" destOrd="0" presId="urn:microsoft.com/office/officeart/2005/8/layout/default#1"/>
    <dgm:cxn modelId="{14593F38-92ED-4000-BA96-F5BACFD25734}" type="presParOf" srcId="{F7EAF4A7-4133-4397-B0AC-84B8F86C9B25}" destId="{85F503AF-40AA-4261-B365-54CD45AE13EF}" srcOrd="0" destOrd="0" presId="urn:microsoft.com/office/officeart/2005/8/layout/default#1"/>
    <dgm:cxn modelId="{9198A839-C5E8-4446-B3B9-B7B4B7571BEE}" type="presParOf" srcId="{F7EAF4A7-4133-4397-B0AC-84B8F86C9B25}" destId="{EA003FF0-52B1-4382-9931-2E1D1DF07223}" srcOrd="1" destOrd="0" presId="urn:microsoft.com/office/officeart/2005/8/layout/default#1"/>
    <dgm:cxn modelId="{0D37A8C3-646A-4CD0-8736-393F35988055}" type="presParOf" srcId="{F7EAF4A7-4133-4397-B0AC-84B8F86C9B25}" destId="{AFFC0D89-F2A4-4BF8-9948-09EB1DC018E0}" srcOrd="2" destOrd="0" presId="urn:microsoft.com/office/officeart/2005/8/layout/default#1"/>
    <dgm:cxn modelId="{A726C073-BC44-48CD-BB66-65326208A1C9}" type="presParOf" srcId="{F7EAF4A7-4133-4397-B0AC-84B8F86C9B25}" destId="{A9FD48C5-2082-4838-A999-2D382172317A}" srcOrd="3" destOrd="0" presId="urn:microsoft.com/office/officeart/2005/8/layout/default#1"/>
    <dgm:cxn modelId="{AD36A89B-1E0C-4704-ADE5-B9B7210512CA}" type="presParOf" srcId="{F7EAF4A7-4133-4397-B0AC-84B8F86C9B25}" destId="{3BF2F4DA-40FA-420D-9089-88AE16955DFF}" srcOrd="4" destOrd="0" presId="urn:microsoft.com/office/officeart/2005/8/layout/default#1"/>
    <dgm:cxn modelId="{2739842B-29E0-4D9F-9078-C95D63FC55A0}" type="presParOf" srcId="{F7EAF4A7-4133-4397-B0AC-84B8F86C9B25}" destId="{EA855893-82D4-4239-87DD-166E66888D15}" srcOrd="5" destOrd="0" presId="urn:microsoft.com/office/officeart/2005/8/layout/default#1"/>
    <dgm:cxn modelId="{F61B42F9-8B88-4F1D-9291-D9AB04AC90E9}" type="presParOf" srcId="{F7EAF4A7-4133-4397-B0AC-84B8F86C9B25}" destId="{DA6B62BB-3AAE-4336-88DC-287B65313659}" srcOrd="6" destOrd="0" presId="urn:microsoft.com/office/officeart/2005/8/layout/default#1"/>
    <dgm:cxn modelId="{F175A045-7744-46C9-8C3F-20EF0A1874AE}" type="presParOf" srcId="{F7EAF4A7-4133-4397-B0AC-84B8F86C9B25}" destId="{654B2FBC-1F17-410B-9CBF-ED71F4DF4CFF}" srcOrd="7" destOrd="0" presId="urn:microsoft.com/office/officeart/2005/8/layout/default#1"/>
    <dgm:cxn modelId="{6111E1B4-48C8-4583-8BC5-E0CD6439EBED}" type="presParOf" srcId="{F7EAF4A7-4133-4397-B0AC-84B8F86C9B25}" destId="{C18ECCFE-A223-4D04-9BA2-597C5BE0BEE7}" srcOrd="8" destOrd="0" presId="urn:microsoft.com/office/officeart/2005/8/layout/default#1"/>
    <dgm:cxn modelId="{D2D19165-3D53-41C2-919A-17AD1CA78DEA}" type="presParOf" srcId="{F7EAF4A7-4133-4397-B0AC-84B8F86C9B25}" destId="{567332AA-ABC7-4DD6-B04A-AC6662A05BAD}" srcOrd="9" destOrd="0" presId="urn:microsoft.com/office/officeart/2005/8/layout/default#1"/>
    <dgm:cxn modelId="{E0D8AF7C-75B7-4BCD-A7B9-8F10E4CD97AC}" type="presParOf" srcId="{F7EAF4A7-4133-4397-B0AC-84B8F86C9B25}" destId="{6AC65A93-B8AF-4266-9F0D-D2A0AA3BA6F6}" srcOrd="10" destOrd="0" presId="urn:microsoft.com/office/officeart/2005/8/layout/default#1"/>
    <dgm:cxn modelId="{6B0C2C73-34A3-43A1-8AAE-951ADBFF0A6A}" type="presParOf" srcId="{F7EAF4A7-4133-4397-B0AC-84B8F86C9B25}" destId="{F53A33D6-FA73-4239-BE80-152B5D7D22BF}" srcOrd="11" destOrd="0" presId="urn:microsoft.com/office/officeart/2005/8/layout/default#1"/>
    <dgm:cxn modelId="{E1B8BB79-86EF-44E8-AA0A-C569A5EE0D59}" type="presParOf" srcId="{F7EAF4A7-4133-4397-B0AC-84B8F86C9B25}" destId="{DB79D0E8-AF02-4F9C-9F62-6D6FBC6DA434}" srcOrd="12" destOrd="0" presId="urn:microsoft.com/office/officeart/2005/8/layout/default#1"/>
    <dgm:cxn modelId="{4AE8D5FF-98EF-458C-B662-299A2961388D}" type="presParOf" srcId="{F7EAF4A7-4133-4397-B0AC-84B8F86C9B25}" destId="{D4462A60-00E1-4046-BF2F-322DD158D944}" srcOrd="13" destOrd="0" presId="urn:microsoft.com/office/officeart/2005/8/layout/default#1"/>
    <dgm:cxn modelId="{DF08A7D3-7454-4662-9D63-FF56B9D8B854}" type="presParOf" srcId="{F7EAF4A7-4133-4397-B0AC-84B8F86C9B25}" destId="{FDDAD1C1-04D6-4C02-A121-64B915D41627}" srcOrd="14" destOrd="0" presId="urn:microsoft.com/office/officeart/2005/8/layout/default#1"/>
    <dgm:cxn modelId="{346B4B76-E6A0-4DF0-A4A0-34B2AA96308B}" type="presParOf" srcId="{F7EAF4A7-4133-4397-B0AC-84B8F86C9B25}" destId="{C188F263-080C-4238-B6D2-5BBA4669EB3E}" srcOrd="15" destOrd="0" presId="urn:microsoft.com/office/officeart/2005/8/layout/default#1"/>
    <dgm:cxn modelId="{13AE4807-A0B0-4FF8-BCB1-AA9D159CADFA}" type="presParOf" srcId="{F7EAF4A7-4133-4397-B0AC-84B8F86C9B25}" destId="{94AE3FDF-79B8-4FEB-9784-2BE0A3FB1CB6}" srcOrd="16" destOrd="0" presId="urn:microsoft.com/office/officeart/2005/8/layout/default#1"/>
    <dgm:cxn modelId="{0C05C16F-4D43-4BA0-80F8-3B72B5274613}" type="presParOf" srcId="{F7EAF4A7-4133-4397-B0AC-84B8F86C9B25}" destId="{A21BDE1E-182D-47AA-A7E9-0B855AF71518}" srcOrd="17" destOrd="0" presId="urn:microsoft.com/office/officeart/2005/8/layout/default#1"/>
    <dgm:cxn modelId="{8DA42589-F1FD-4452-A521-64BF1DB9F80A}" type="presParOf" srcId="{F7EAF4A7-4133-4397-B0AC-84B8F86C9B25}" destId="{7A42496F-B001-4976-8D83-9473E00BF621}" srcOrd="18" destOrd="0" presId="urn:microsoft.com/office/officeart/2005/8/layout/default#1"/>
    <dgm:cxn modelId="{36F70759-70B2-4EC3-8993-93AEFED36C72}" type="presParOf" srcId="{F7EAF4A7-4133-4397-B0AC-84B8F86C9B25}" destId="{767D0464-44F5-4069-8275-9E70D886109E}" srcOrd="19" destOrd="0" presId="urn:microsoft.com/office/officeart/2005/8/layout/default#1"/>
    <dgm:cxn modelId="{EB6305F1-8A8D-4C3C-AE61-551B20899A5F}" type="presParOf" srcId="{F7EAF4A7-4133-4397-B0AC-84B8F86C9B25}" destId="{A9D80F8E-EF82-4F7F-98BC-5594AC412D9E}" srcOrd="2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5B1796-DE2E-415A-ABAB-D3812314DCE0}" type="doc">
      <dgm:prSet loTypeId="urn:microsoft.com/office/officeart/2005/8/layout/default#1" loCatId="list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pl-PL"/>
        </a:p>
      </dgm:t>
    </dgm:pt>
    <dgm:pt modelId="{D7111E1A-CCCD-4367-87E0-A1E667E683FD}">
      <dgm:prSet phldrT="[Tekst]"/>
      <dgm:spPr/>
      <dgm:t>
        <a:bodyPr/>
        <a:lstStyle/>
        <a:p>
          <a:r>
            <a:rPr lang="pl-PL" dirty="0"/>
            <a:t>Nowoczesne metody pracy (1%)</a:t>
          </a:r>
        </a:p>
      </dgm:t>
    </dgm:pt>
    <dgm:pt modelId="{8A9460E8-61E5-4F90-870E-713946327619}" type="parTrans" cxnId="{8B863B98-0B0F-4C38-9A72-D8562C3085B5}">
      <dgm:prSet/>
      <dgm:spPr/>
      <dgm:t>
        <a:bodyPr/>
        <a:lstStyle/>
        <a:p>
          <a:endParaRPr lang="pl-PL"/>
        </a:p>
      </dgm:t>
    </dgm:pt>
    <dgm:pt modelId="{D2A6C17C-499F-4311-921B-B180B26EBF9D}" type="sibTrans" cxnId="{8B863B98-0B0F-4C38-9A72-D8562C3085B5}">
      <dgm:prSet/>
      <dgm:spPr/>
      <dgm:t>
        <a:bodyPr/>
        <a:lstStyle/>
        <a:p>
          <a:endParaRPr lang="pl-PL"/>
        </a:p>
      </dgm:t>
    </dgm:pt>
    <dgm:pt modelId="{2E1820D4-9A8D-431D-8FA2-8AA479C0F43F}">
      <dgm:prSet phldrT="[Tekst]"/>
      <dgm:spPr/>
      <dgm:t>
        <a:bodyPr/>
        <a:lstStyle/>
        <a:p>
          <a:r>
            <a:rPr lang="pl-PL" dirty="0"/>
            <a:t>Efektywne techniki czytania (1%)</a:t>
          </a:r>
        </a:p>
      </dgm:t>
    </dgm:pt>
    <dgm:pt modelId="{A0B1A571-7823-4FE8-9649-2D8BF5D33019}" type="parTrans" cxnId="{3EF8B7C8-90B7-4D68-B1DB-686AC8503166}">
      <dgm:prSet/>
      <dgm:spPr/>
      <dgm:t>
        <a:bodyPr/>
        <a:lstStyle/>
        <a:p>
          <a:endParaRPr lang="pl-PL"/>
        </a:p>
      </dgm:t>
    </dgm:pt>
    <dgm:pt modelId="{A026FB30-5E2F-4ACA-9D73-C2A0718ED136}" type="sibTrans" cxnId="{3EF8B7C8-90B7-4D68-B1DB-686AC8503166}">
      <dgm:prSet/>
      <dgm:spPr/>
      <dgm:t>
        <a:bodyPr/>
        <a:lstStyle/>
        <a:p>
          <a:endParaRPr lang="pl-PL"/>
        </a:p>
      </dgm:t>
    </dgm:pt>
    <dgm:pt modelId="{E650937B-748F-491F-B180-FBAD31029AF3}">
      <dgm:prSet phldrT="[Tekst]"/>
      <dgm:spPr/>
      <dgm:t>
        <a:bodyPr/>
        <a:lstStyle/>
        <a:p>
          <a:r>
            <a:rPr lang="pl-PL" dirty="0"/>
            <a:t>Powiększanie zasobów biblioteki (1%)</a:t>
          </a:r>
        </a:p>
      </dgm:t>
    </dgm:pt>
    <dgm:pt modelId="{54855595-4A07-4B11-9ED8-AB0B1A46849E}" type="parTrans" cxnId="{E164292E-849D-47E9-ABEA-0BBAB25FEE51}">
      <dgm:prSet/>
      <dgm:spPr/>
      <dgm:t>
        <a:bodyPr/>
        <a:lstStyle/>
        <a:p>
          <a:endParaRPr lang="pl-PL"/>
        </a:p>
      </dgm:t>
    </dgm:pt>
    <dgm:pt modelId="{D5EEE61B-5A4F-401B-A122-2E06CEF46199}" type="sibTrans" cxnId="{E164292E-849D-47E9-ABEA-0BBAB25FEE51}">
      <dgm:prSet/>
      <dgm:spPr/>
      <dgm:t>
        <a:bodyPr/>
        <a:lstStyle/>
        <a:p>
          <a:endParaRPr lang="pl-PL"/>
        </a:p>
      </dgm:t>
    </dgm:pt>
    <dgm:pt modelId="{647AC293-2DB5-484E-8F44-43CF086459C7}">
      <dgm:prSet phldrT="[Tekst]"/>
      <dgm:spPr/>
      <dgm:t>
        <a:bodyPr/>
        <a:lstStyle/>
        <a:p>
          <a:r>
            <a:rPr lang="pl-PL" dirty="0"/>
            <a:t>Częstsze przeprowadzanie akcji typu „Cała Polska czyta dzieciom” (1%)</a:t>
          </a:r>
        </a:p>
      </dgm:t>
    </dgm:pt>
    <dgm:pt modelId="{41606563-80FA-4A2E-B037-C243368A20DB}" type="parTrans" cxnId="{03A6CBFC-E46F-4FA9-B057-53015D9B8D3F}">
      <dgm:prSet/>
      <dgm:spPr/>
      <dgm:t>
        <a:bodyPr/>
        <a:lstStyle/>
        <a:p>
          <a:endParaRPr lang="pl-PL"/>
        </a:p>
      </dgm:t>
    </dgm:pt>
    <dgm:pt modelId="{505147AD-AFAD-4102-A505-829F75F7D8CC}" type="sibTrans" cxnId="{03A6CBFC-E46F-4FA9-B057-53015D9B8D3F}">
      <dgm:prSet/>
      <dgm:spPr/>
      <dgm:t>
        <a:bodyPr/>
        <a:lstStyle/>
        <a:p>
          <a:endParaRPr lang="pl-PL"/>
        </a:p>
      </dgm:t>
    </dgm:pt>
    <dgm:pt modelId="{BC9A337E-C137-45D8-9774-6DED7995CB2B}">
      <dgm:prSet phldrT="[Tekst]"/>
      <dgm:spPr/>
      <dgm:t>
        <a:bodyPr/>
        <a:lstStyle/>
        <a:p>
          <a:r>
            <a:rPr lang="pl-PL" dirty="0"/>
            <a:t>Nowe zabawy (1%)</a:t>
          </a:r>
        </a:p>
      </dgm:t>
    </dgm:pt>
    <dgm:pt modelId="{C6DC1A08-6D62-4F3F-9AAF-2CDA67D419EA}" type="parTrans" cxnId="{03DDED4A-0CBE-4E98-A170-3F9C5B4C4845}">
      <dgm:prSet/>
      <dgm:spPr/>
      <dgm:t>
        <a:bodyPr/>
        <a:lstStyle/>
        <a:p>
          <a:endParaRPr lang="pl-PL"/>
        </a:p>
      </dgm:t>
    </dgm:pt>
    <dgm:pt modelId="{9DBBD58C-15B1-47A3-8FB0-536A607F5543}" type="sibTrans" cxnId="{03DDED4A-0CBE-4E98-A170-3F9C5B4C4845}">
      <dgm:prSet/>
      <dgm:spPr/>
      <dgm:t>
        <a:bodyPr/>
        <a:lstStyle/>
        <a:p>
          <a:endParaRPr lang="pl-PL"/>
        </a:p>
      </dgm:t>
    </dgm:pt>
    <dgm:pt modelId="{9455CCB4-C2F8-4145-8ACC-70C1BE300E71}">
      <dgm:prSet/>
      <dgm:spPr/>
      <dgm:t>
        <a:bodyPr/>
        <a:lstStyle/>
        <a:p>
          <a:r>
            <a:rPr lang="pl-PL" dirty="0"/>
            <a:t>Wycieczka do drukarni np. gazety (1%)</a:t>
          </a:r>
        </a:p>
      </dgm:t>
    </dgm:pt>
    <dgm:pt modelId="{C5D52458-15F4-4AC2-86D6-45EF2BE0AB55}" type="parTrans" cxnId="{62FAA3E7-8C94-4524-A771-BBC99C212563}">
      <dgm:prSet/>
      <dgm:spPr/>
      <dgm:t>
        <a:bodyPr/>
        <a:lstStyle/>
        <a:p>
          <a:endParaRPr lang="pl-PL"/>
        </a:p>
      </dgm:t>
    </dgm:pt>
    <dgm:pt modelId="{A0F7B9BD-FED9-4CC9-955A-C2C3D1F56D05}" type="sibTrans" cxnId="{62FAA3E7-8C94-4524-A771-BBC99C212563}">
      <dgm:prSet/>
      <dgm:spPr/>
      <dgm:t>
        <a:bodyPr/>
        <a:lstStyle/>
        <a:p>
          <a:endParaRPr lang="pl-PL"/>
        </a:p>
      </dgm:t>
    </dgm:pt>
    <dgm:pt modelId="{14E16EBD-EB27-42A6-86B0-170ACB4CBA28}">
      <dgm:prSet/>
      <dgm:spPr/>
      <dgm:t>
        <a:bodyPr/>
        <a:lstStyle/>
        <a:p>
          <a:r>
            <a:rPr lang="pl-PL" dirty="0"/>
            <a:t>Pozostawienie nauczycielowi swobody w doborze odpowiednich działań (1%)</a:t>
          </a:r>
        </a:p>
      </dgm:t>
    </dgm:pt>
    <dgm:pt modelId="{6A974DD1-CBA4-481B-A8FA-4ADB639CC373}" type="parTrans" cxnId="{56DBFED6-EF67-4F60-8A69-67178B5ED96B}">
      <dgm:prSet/>
      <dgm:spPr/>
      <dgm:t>
        <a:bodyPr/>
        <a:lstStyle/>
        <a:p>
          <a:endParaRPr lang="pl-PL"/>
        </a:p>
      </dgm:t>
    </dgm:pt>
    <dgm:pt modelId="{A8CFF90B-A862-4665-8A85-4B690B713B7E}" type="sibTrans" cxnId="{56DBFED6-EF67-4F60-8A69-67178B5ED96B}">
      <dgm:prSet/>
      <dgm:spPr/>
      <dgm:t>
        <a:bodyPr/>
        <a:lstStyle/>
        <a:p>
          <a:endParaRPr lang="pl-PL"/>
        </a:p>
      </dgm:t>
    </dgm:pt>
    <dgm:pt modelId="{1A477107-91EA-4BAE-BA64-1E21B304C731}">
      <dgm:prSet/>
      <dgm:spPr/>
      <dgm:t>
        <a:bodyPr/>
        <a:lstStyle/>
        <a:p>
          <a:r>
            <a:rPr lang="pl-PL" dirty="0"/>
            <a:t>Wizyty w bibliotece (1%)</a:t>
          </a:r>
        </a:p>
      </dgm:t>
    </dgm:pt>
    <dgm:pt modelId="{AA4AB5D1-3112-4BB5-91D1-CCBA8AA9088A}" type="parTrans" cxnId="{D52CC3AA-6D44-4100-9975-17C2D0456681}">
      <dgm:prSet/>
      <dgm:spPr/>
      <dgm:t>
        <a:bodyPr/>
        <a:lstStyle/>
        <a:p>
          <a:endParaRPr lang="pl-PL"/>
        </a:p>
      </dgm:t>
    </dgm:pt>
    <dgm:pt modelId="{0CEFC0A5-F734-4B03-877A-03000A86BD1D}" type="sibTrans" cxnId="{D52CC3AA-6D44-4100-9975-17C2D0456681}">
      <dgm:prSet/>
      <dgm:spPr/>
      <dgm:t>
        <a:bodyPr/>
        <a:lstStyle/>
        <a:p>
          <a:endParaRPr lang="pl-PL"/>
        </a:p>
      </dgm:t>
    </dgm:pt>
    <dgm:pt modelId="{D9C30DE4-9BA5-4C78-8B94-507F66DDBE81}">
      <dgm:prSet/>
      <dgm:spPr/>
      <dgm:t>
        <a:bodyPr/>
        <a:lstStyle/>
        <a:p>
          <a:r>
            <a:rPr lang="pl-PL" dirty="0"/>
            <a:t>Spotkania z autorami literatury dziecięcej (1%)</a:t>
          </a:r>
        </a:p>
      </dgm:t>
    </dgm:pt>
    <dgm:pt modelId="{7E3450DF-F84B-4242-A6AF-94D686D808A2}" type="parTrans" cxnId="{B57D1539-F26E-439F-91A0-8CFC5111CB00}">
      <dgm:prSet/>
      <dgm:spPr/>
      <dgm:t>
        <a:bodyPr/>
        <a:lstStyle/>
        <a:p>
          <a:endParaRPr lang="pl-PL"/>
        </a:p>
      </dgm:t>
    </dgm:pt>
    <dgm:pt modelId="{3EA07CB1-0863-4699-953E-782B59EEF020}" type="sibTrans" cxnId="{B57D1539-F26E-439F-91A0-8CFC5111CB00}">
      <dgm:prSet/>
      <dgm:spPr/>
      <dgm:t>
        <a:bodyPr/>
        <a:lstStyle/>
        <a:p>
          <a:endParaRPr lang="pl-PL"/>
        </a:p>
      </dgm:t>
    </dgm:pt>
    <dgm:pt modelId="{F7EAF4A7-4133-4397-B0AC-84B8F86C9B25}" type="pres">
      <dgm:prSet presAssocID="{335B1796-DE2E-415A-ABAB-D3812314DC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5F503AF-40AA-4261-B365-54CD45AE13EF}" type="pres">
      <dgm:prSet presAssocID="{D7111E1A-CCCD-4367-87E0-A1E667E683F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003FF0-52B1-4382-9931-2E1D1DF07223}" type="pres">
      <dgm:prSet presAssocID="{D2A6C17C-499F-4311-921B-B180B26EBF9D}" presName="sibTrans" presStyleCnt="0"/>
      <dgm:spPr/>
    </dgm:pt>
    <dgm:pt modelId="{AFFC0D89-F2A4-4BF8-9948-09EB1DC018E0}" type="pres">
      <dgm:prSet presAssocID="{2E1820D4-9A8D-431D-8FA2-8AA479C0F43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9FD48C5-2082-4838-A999-2D382172317A}" type="pres">
      <dgm:prSet presAssocID="{A026FB30-5E2F-4ACA-9D73-C2A0718ED136}" presName="sibTrans" presStyleCnt="0"/>
      <dgm:spPr/>
    </dgm:pt>
    <dgm:pt modelId="{3BF2F4DA-40FA-420D-9089-88AE16955DFF}" type="pres">
      <dgm:prSet presAssocID="{E650937B-748F-491F-B180-FBAD31029AF3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855893-82D4-4239-87DD-166E66888D15}" type="pres">
      <dgm:prSet presAssocID="{D5EEE61B-5A4F-401B-A122-2E06CEF46199}" presName="sibTrans" presStyleCnt="0"/>
      <dgm:spPr/>
    </dgm:pt>
    <dgm:pt modelId="{DA6B62BB-3AAE-4336-88DC-287B65313659}" type="pres">
      <dgm:prSet presAssocID="{647AC293-2DB5-484E-8F44-43CF086459C7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54B2FBC-1F17-410B-9CBF-ED71F4DF4CFF}" type="pres">
      <dgm:prSet presAssocID="{505147AD-AFAD-4102-A505-829F75F7D8CC}" presName="sibTrans" presStyleCnt="0"/>
      <dgm:spPr/>
    </dgm:pt>
    <dgm:pt modelId="{C18ECCFE-A223-4D04-9BA2-597C5BE0BEE7}" type="pres">
      <dgm:prSet presAssocID="{BC9A337E-C137-45D8-9774-6DED7995CB2B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67332AA-ABC7-4DD6-B04A-AC6662A05BAD}" type="pres">
      <dgm:prSet presAssocID="{9DBBD58C-15B1-47A3-8FB0-536A607F5543}" presName="sibTrans" presStyleCnt="0"/>
      <dgm:spPr/>
    </dgm:pt>
    <dgm:pt modelId="{6AC65A93-B8AF-4266-9F0D-D2A0AA3BA6F6}" type="pres">
      <dgm:prSet presAssocID="{9455CCB4-C2F8-4145-8ACC-70C1BE300E7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53A33D6-FA73-4239-BE80-152B5D7D22BF}" type="pres">
      <dgm:prSet presAssocID="{A0F7B9BD-FED9-4CC9-955A-C2C3D1F56D05}" presName="sibTrans" presStyleCnt="0"/>
      <dgm:spPr/>
    </dgm:pt>
    <dgm:pt modelId="{DB79D0E8-AF02-4F9C-9F62-6D6FBC6DA434}" type="pres">
      <dgm:prSet presAssocID="{14E16EBD-EB27-42A6-86B0-170ACB4CBA28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4462A60-00E1-4046-BF2F-322DD158D944}" type="pres">
      <dgm:prSet presAssocID="{A8CFF90B-A862-4665-8A85-4B690B713B7E}" presName="sibTrans" presStyleCnt="0"/>
      <dgm:spPr/>
    </dgm:pt>
    <dgm:pt modelId="{FDDAD1C1-04D6-4C02-A121-64B915D41627}" type="pres">
      <dgm:prSet presAssocID="{1A477107-91EA-4BAE-BA64-1E21B304C73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188F263-080C-4238-B6D2-5BBA4669EB3E}" type="pres">
      <dgm:prSet presAssocID="{0CEFC0A5-F734-4B03-877A-03000A86BD1D}" presName="sibTrans" presStyleCnt="0"/>
      <dgm:spPr/>
    </dgm:pt>
    <dgm:pt modelId="{94AE3FDF-79B8-4FEB-9784-2BE0A3FB1CB6}" type="pres">
      <dgm:prSet presAssocID="{D9C30DE4-9BA5-4C78-8B94-507F66DDBE81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9343154-91C0-4C87-9EC1-909EB451C95C}" type="presOf" srcId="{D9C30DE4-9BA5-4C78-8B94-507F66DDBE81}" destId="{94AE3FDF-79B8-4FEB-9784-2BE0A3FB1CB6}" srcOrd="0" destOrd="0" presId="urn:microsoft.com/office/officeart/2005/8/layout/default#1"/>
    <dgm:cxn modelId="{13F6B590-75CD-4621-9815-D039569E3520}" type="presOf" srcId="{D7111E1A-CCCD-4367-87E0-A1E667E683FD}" destId="{85F503AF-40AA-4261-B365-54CD45AE13EF}" srcOrd="0" destOrd="0" presId="urn:microsoft.com/office/officeart/2005/8/layout/default#1"/>
    <dgm:cxn modelId="{03A6CBFC-E46F-4FA9-B057-53015D9B8D3F}" srcId="{335B1796-DE2E-415A-ABAB-D3812314DCE0}" destId="{647AC293-2DB5-484E-8F44-43CF086459C7}" srcOrd="3" destOrd="0" parTransId="{41606563-80FA-4A2E-B037-C243368A20DB}" sibTransId="{505147AD-AFAD-4102-A505-829F75F7D8CC}"/>
    <dgm:cxn modelId="{B57D1539-F26E-439F-91A0-8CFC5111CB00}" srcId="{335B1796-DE2E-415A-ABAB-D3812314DCE0}" destId="{D9C30DE4-9BA5-4C78-8B94-507F66DDBE81}" srcOrd="8" destOrd="0" parTransId="{7E3450DF-F84B-4242-A6AF-94D686D808A2}" sibTransId="{3EA07CB1-0863-4699-953E-782B59EEF020}"/>
    <dgm:cxn modelId="{29025198-8900-4F16-A582-C2FE70AECE5A}" type="presOf" srcId="{647AC293-2DB5-484E-8F44-43CF086459C7}" destId="{DA6B62BB-3AAE-4336-88DC-287B65313659}" srcOrd="0" destOrd="0" presId="urn:microsoft.com/office/officeart/2005/8/layout/default#1"/>
    <dgm:cxn modelId="{D52CC3AA-6D44-4100-9975-17C2D0456681}" srcId="{335B1796-DE2E-415A-ABAB-D3812314DCE0}" destId="{1A477107-91EA-4BAE-BA64-1E21B304C731}" srcOrd="7" destOrd="0" parTransId="{AA4AB5D1-3112-4BB5-91D1-CCBA8AA9088A}" sibTransId="{0CEFC0A5-F734-4B03-877A-03000A86BD1D}"/>
    <dgm:cxn modelId="{E6DF99C2-3686-4B26-8A26-82A77AEACBEB}" type="presOf" srcId="{2E1820D4-9A8D-431D-8FA2-8AA479C0F43F}" destId="{AFFC0D89-F2A4-4BF8-9948-09EB1DC018E0}" srcOrd="0" destOrd="0" presId="urn:microsoft.com/office/officeart/2005/8/layout/default#1"/>
    <dgm:cxn modelId="{8B863B98-0B0F-4C38-9A72-D8562C3085B5}" srcId="{335B1796-DE2E-415A-ABAB-D3812314DCE0}" destId="{D7111E1A-CCCD-4367-87E0-A1E667E683FD}" srcOrd="0" destOrd="0" parTransId="{8A9460E8-61E5-4F90-870E-713946327619}" sibTransId="{D2A6C17C-499F-4311-921B-B180B26EBF9D}"/>
    <dgm:cxn modelId="{2430B0FC-4B61-455D-A65B-E4C998CDC941}" type="presOf" srcId="{E650937B-748F-491F-B180-FBAD31029AF3}" destId="{3BF2F4DA-40FA-420D-9089-88AE16955DFF}" srcOrd="0" destOrd="0" presId="urn:microsoft.com/office/officeart/2005/8/layout/default#1"/>
    <dgm:cxn modelId="{59DAF762-B0BC-40BB-BEA9-45058E8ED6BF}" type="presOf" srcId="{BC9A337E-C137-45D8-9774-6DED7995CB2B}" destId="{C18ECCFE-A223-4D04-9BA2-597C5BE0BEE7}" srcOrd="0" destOrd="0" presId="urn:microsoft.com/office/officeart/2005/8/layout/default#1"/>
    <dgm:cxn modelId="{9E660924-FCAF-42D1-B9FC-766034E91336}" type="presOf" srcId="{9455CCB4-C2F8-4145-8ACC-70C1BE300E71}" destId="{6AC65A93-B8AF-4266-9F0D-D2A0AA3BA6F6}" srcOrd="0" destOrd="0" presId="urn:microsoft.com/office/officeart/2005/8/layout/default#1"/>
    <dgm:cxn modelId="{56DBFED6-EF67-4F60-8A69-67178B5ED96B}" srcId="{335B1796-DE2E-415A-ABAB-D3812314DCE0}" destId="{14E16EBD-EB27-42A6-86B0-170ACB4CBA28}" srcOrd="6" destOrd="0" parTransId="{6A974DD1-CBA4-481B-A8FA-4ADB639CC373}" sibTransId="{A8CFF90B-A862-4665-8A85-4B690B713B7E}"/>
    <dgm:cxn modelId="{56808E63-41CB-4299-A9E5-C0F3D95A6552}" type="presOf" srcId="{1A477107-91EA-4BAE-BA64-1E21B304C731}" destId="{FDDAD1C1-04D6-4C02-A121-64B915D41627}" srcOrd="0" destOrd="0" presId="urn:microsoft.com/office/officeart/2005/8/layout/default#1"/>
    <dgm:cxn modelId="{E164292E-849D-47E9-ABEA-0BBAB25FEE51}" srcId="{335B1796-DE2E-415A-ABAB-D3812314DCE0}" destId="{E650937B-748F-491F-B180-FBAD31029AF3}" srcOrd="2" destOrd="0" parTransId="{54855595-4A07-4B11-9ED8-AB0B1A46849E}" sibTransId="{D5EEE61B-5A4F-401B-A122-2E06CEF46199}"/>
    <dgm:cxn modelId="{3EF8B7C8-90B7-4D68-B1DB-686AC8503166}" srcId="{335B1796-DE2E-415A-ABAB-D3812314DCE0}" destId="{2E1820D4-9A8D-431D-8FA2-8AA479C0F43F}" srcOrd="1" destOrd="0" parTransId="{A0B1A571-7823-4FE8-9649-2D8BF5D33019}" sibTransId="{A026FB30-5E2F-4ACA-9D73-C2A0718ED136}"/>
    <dgm:cxn modelId="{E71BB599-3770-4994-AF8E-0C2E6E97CB1C}" type="presOf" srcId="{14E16EBD-EB27-42A6-86B0-170ACB4CBA28}" destId="{DB79D0E8-AF02-4F9C-9F62-6D6FBC6DA434}" srcOrd="0" destOrd="0" presId="urn:microsoft.com/office/officeart/2005/8/layout/default#1"/>
    <dgm:cxn modelId="{03DDED4A-0CBE-4E98-A170-3F9C5B4C4845}" srcId="{335B1796-DE2E-415A-ABAB-D3812314DCE0}" destId="{BC9A337E-C137-45D8-9774-6DED7995CB2B}" srcOrd="4" destOrd="0" parTransId="{C6DC1A08-6D62-4F3F-9AAF-2CDA67D419EA}" sibTransId="{9DBBD58C-15B1-47A3-8FB0-536A607F5543}"/>
    <dgm:cxn modelId="{184D0E1C-C145-4800-98F5-14DD490A254D}" type="presOf" srcId="{335B1796-DE2E-415A-ABAB-D3812314DCE0}" destId="{F7EAF4A7-4133-4397-B0AC-84B8F86C9B25}" srcOrd="0" destOrd="0" presId="urn:microsoft.com/office/officeart/2005/8/layout/default#1"/>
    <dgm:cxn modelId="{62FAA3E7-8C94-4524-A771-BBC99C212563}" srcId="{335B1796-DE2E-415A-ABAB-D3812314DCE0}" destId="{9455CCB4-C2F8-4145-8ACC-70C1BE300E71}" srcOrd="5" destOrd="0" parTransId="{C5D52458-15F4-4AC2-86D6-45EF2BE0AB55}" sibTransId="{A0F7B9BD-FED9-4CC9-955A-C2C3D1F56D05}"/>
    <dgm:cxn modelId="{14593F38-92ED-4000-BA96-F5BACFD25734}" type="presParOf" srcId="{F7EAF4A7-4133-4397-B0AC-84B8F86C9B25}" destId="{85F503AF-40AA-4261-B365-54CD45AE13EF}" srcOrd="0" destOrd="0" presId="urn:microsoft.com/office/officeart/2005/8/layout/default#1"/>
    <dgm:cxn modelId="{9198A839-C5E8-4446-B3B9-B7B4B7571BEE}" type="presParOf" srcId="{F7EAF4A7-4133-4397-B0AC-84B8F86C9B25}" destId="{EA003FF0-52B1-4382-9931-2E1D1DF07223}" srcOrd="1" destOrd="0" presId="urn:microsoft.com/office/officeart/2005/8/layout/default#1"/>
    <dgm:cxn modelId="{0D37A8C3-646A-4CD0-8736-393F35988055}" type="presParOf" srcId="{F7EAF4A7-4133-4397-B0AC-84B8F86C9B25}" destId="{AFFC0D89-F2A4-4BF8-9948-09EB1DC018E0}" srcOrd="2" destOrd="0" presId="urn:microsoft.com/office/officeart/2005/8/layout/default#1"/>
    <dgm:cxn modelId="{A726C073-BC44-48CD-BB66-65326208A1C9}" type="presParOf" srcId="{F7EAF4A7-4133-4397-B0AC-84B8F86C9B25}" destId="{A9FD48C5-2082-4838-A999-2D382172317A}" srcOrd="3" destOrd="0" presId="urn:microsoft.com/office/officeart/2005/8/layout/default#1"/>
    <dgm:cxn modelId="{AD36A89B-1E0C-4704-ADE5-B9B7210512CA}" type="presParOf" srcId="{F7EAF4A7-4133-4397-B0AC-84B8F86C9B25}" destId="{3BF2F4DA-40FA-420D-9089-88AE16955DFF}" srcOrd="4" destOrd="0" presId="urn:microsoft.com/office/officeart/2005/8/layout/default#1"/>
    <dgm:cxn modelId="{2739842B-29E0-4D9F-9078-C95D63FC55A0}" type="presParOf" srcId="{F7EAF4A7-4133-4397-B0AC-84B8F86C9B25}" destId="{EA855893-82D4-4239-87DD-166E66888D15}" srcOrd="5" destOrd="0" presId="urn:microsoft.com/office/officeart/2005/8/layout/default#1"/>
    <dgm:cxn modelId="{F61B42F9-8B88-4F1D-9291-D9AB04AC90E9}" type="presParOf" srcId="{F7EAF4A7-4133-4397-B0AC-84B8F86C9B25}" destId="{DA6B62BB-3AAE-4336-88DC-287B65313659}" srcOrd="6" destOrd="0" presId="urn:microsoft.com/office/officeart/2005/8/layout/default#1"/>
    <dgm:cxn modelId="{F175A045-7744-46C9-8C3F-20EF0A1874AE}" type="presParOf" srcId="{F7EAF4A7-4133-4397-B0AC-84B8F86C9B25}" destId="{654B2FBC-1F17-410B-9CBF-ED71F4DF4CFF}" srcOrd="7" destOrd="0" presId="urn:microsoft.com/office/officeart/2005/8/layout/default#1"/>
    <dgm:cxn modelId="{6111E1B4-48C8-4583-8BC5-E0CD6439EBED}" type="presParOf" srcId="{F7EAF4A7-4133-4397-B0AC-84B8F86C9B25}" destId="{C18ECCFE-A223-4D04-9BA2-597C5BE0BEE7}" srcOrd="8" destOrd="0" presId="urn:microsoft.com/office/officeart/2005/8/layout/default#1"/>
    <dgm:cxn modelId="{D2D19165-3D53-41C2-919A-17AD1CA78DEA}" type="presParOf" srcId="{F7EAF4A7-4133-4397-B0AC-84B8F86C9B25}" destId="{567332AA-ABC7-4DD6-B04A-AC6662A05BAD}" srcOrd="9" destOrd="0" presId="urn:microsoft.com/office/officeart/2005/8/layout/default#1"/>
    <dgm:cxn modelId="{E0D8AF7C-75B7-4BCD-A7B9-8F10E4CD97AC}" type="presParOf" srcId="{F7EAF4A7-4133-4397-B0AC-84B8F86C9B25}" destId="{6AC65A93-B8AF-4266-9F0D-D2A0AA3BA6F6}" srcOrd="10" destOrd="0" presId="urn:microsoft.com/office/officeart/2005/8/layout/default#1"/>
    <dgm:cxn modelId="{6B0C2C73-34A3-43A1-8AAE-951ADBFF0A6A}" type="presParOf" srcId="{F7EAF4A7-4133-4397-B0AC-84B8F86C9B25}" destId="{F53A33D6-FA73-4239-BE80-152B5D7D22BF}" srcOrd="11" destOrd="0" presId="urn:microsoft.com/office/officeart/2005/8/layout/default#1"/>
    <dgm:cxn modelId="{E1B8BB79-86EF-44E8-AA0A-C569A5EE0D59}" type="presParOf" srcId="{F7EAF4A7-4133-4397-B0AC-84B8F86C9B25}" destId="{DB79D0E8-AF02-4F9C-9F62-6D6FBC6DA434}" srcOrd="12" destOrd="0" presId="urn:microsoft.com/office/officeart/2005/8/layout/default#1"/>
    <dgm:cxn modelId="{4AE8D5FF-98EF-458C-B662-299A2961388D}" type="presParOf" srcId="{F7EAF4A7-4133-4397-B0AC-84B8F86C9B25}" destId="{D4462A60-00E1-4046-BF2F-322DD158D944}" srcOrd="13" destOrd="0" presId="urn:microsoft.com/office/officeart/2005/8/layout/default#1"/>
    <dgm:cxn modelId="{DF08A7D3-7454-4662-9D63-FF56B9D8B854}" type="presParOf" srcId="{F7EAF4A7-4133-4397-B0AC-84B8F86C9B25}" destId="{FDDAD1C1-04D6-4C02-A121-64B915D41627}" srcOrd="14" destOrd="0" presId="urn:microsoft.com/office/officeart/2005/8/layout/default#1"/>
    <dgm:cxn modelId="{346B4B76-E6A0-4DF0-A4A0-34B2AA96308B}" type="presParOf" srcId="{F7EAF4A7-4133-4397-B0AC-84B8F86C9B25}" destId="{C188F263-080C-4238-B6D2-5BBA4669EB3E}" srcOrd="15" destOrd="0" presId="urn:microsoft.com/office/officeart/2005/8/layout/default#1"/>
    <dgm:cxn modelId="{13AE4807-A0B0-4FF8-BCB1-AA9D159CADFA}" type="presParOf" srcId="{F7EAF4A7-4133-4397-B0AC-84B8F86C9B25}" destId="{94AE3FDF-79B8-4FEB-9784-2BE0A3FB1CB6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503AF-40AA-4261-B365-54CD45AE13EF}">
      <dsp:nvSpPr>
        <dsp:cNvPr id="0" name=""/>
        <dsp:cNvSpPr/>
      </dsp:nvSpPr>
      <dsp:spPr>
        <a:xfrm>
          <a:off x="2518" y="327716"/>
          <a:ext cx="1997970" cy="11987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Doposażenie placówki w nowe pozycje </a:t>
          </a:r>
          <a:r>
            <a:rPr lang="pl-PL" sz="1300" kern="1200"/>
            <a:t>literatury dziecięcej(23</a:t>
          </a:r>
          <a:r>
            <a:rPr lang="pl-PL" sz="1300" kern="1200" dirty="0"/>
            <a:t>%)</a:t>
          </a:r>
        </a:p>
      </dsp:txBody>
      <dsp:txXfrm>
        <a:off x="2518" y="327716"/>
        <a:ext cx="1997970" cy="1198782"/>
      </dsp:txXfrm>
    </dsp:sp>
    <dsp:sp modelId="{AFFC0D89-F2A4-4BF8-9948-09EB1DC018E0}">
      <dsp:nvSpPr>
        <dsp:cNvPr id="0" name=""/>
        <dsp:cNvSpPr/>
      </dsp:nvSpPr>
      <dsp:spPr>
        <a:xfrm>
          <a:off x="2200286" y="327716"/>
          <a:ext cx="1997970" cy="11987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Wzbogacenie biblioteczki przedszkolnej o nowe pozycje książkowe</a:t>
          </a:r>
        </a:p>
      </dsp:txBody>
      <dsp:txXfrm>
        <a:off x="2200286" y="327716"/>
        <a:ext cx="1997970" cy="1198782"/>
      </dsp:txXfrm>
    </dsp:sp>
    <dsp:sp modelId="{3BF2F4DA-40FA-420D-9089-88AE16955DFF}">
      <dsp:nvSpPr>
        <dsp:cNvPr id="0" name=""/>
        <dsp:cNvSpPr/>
      </dsp:nvSpPr>
      <dsp:spPr>
        <a:xfrm>
          <a:off x="4398054" y="327716"/>
          <a:ext cx="1997970" cy="11987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Wyposażenie kącików teatralnych w nowe rekwizyty</a:t>
          </a:r>
        </a:p>
      </dsp:txBody>
      <dsp:txXfrm>
        <a:off x="4398054" y="327716"/>
        <a:ext cx="1997970" cy="1198782"/>
      </dsp:txXfrm>
    </dsp:sp>
    <dsp:sp modelId="{DA6B62BB-3AAE-4336-88DC-287B65313659}">
      <dsp:nvSpPr>
        <dsp:cNvPr id="0" name=""/>
        <dsp:cNvSpPr/>
      </dsp:nvSpPr>
      <dsp:spPr>
        <a:xfrm>
          <a:off x="6595822" y="327716"/>
          <a:ext cx="1997970" cy="11987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Wyposażenie biblioteki oraz kącików czytelniczych w nowe , lubiane przez dzieci pozycje</a:t>
          </a:r>
        </a:p>
      </dsp:txBody>
      <dsp:txXfrm>
        <a:off x="6595822" y="327716"/>
        <a:ext cx="1997970" cy="1198782"/>
      </dsp:txXfrm>
    </dsp:sp>
    <dsp:sp modelId="{C18ECCFE-A223-4D04-9BA2-597C5BE0BEE7}">
      <dsp:nvSpPr>
        <dsp:cNvPr id="0" name=""/>
        <dsp:cNvSpPr/>
      </dsp:nvSpPr>
      <dsp:spPr>
        <a:xfrm>
          <a:off x="2518" y="1726296"/>
          <a:ext cx="1997970" cy="11987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Spotkania z autorami książek(15%)</a:t>
          </a:r>
        </a:p>
      </dsp:txBody>
      <dsp:txXfrm>
        <a:off x="2518" y="1726296"/>
        <a:ext cx="1997970" cy="1198782"/>
      </dsp:txXfrm>
    </dsp:sp>
    <dsp:sp modelId="{6AC65A93-B8AF-4266-9F0D-D2A0AA3BA6F6}">
      <dsp:nvSpPr>
        <dsp:cNvPr id="0" name=""/>
        <dsp:cNvSpPr/>
      </dsp:nvSpPr>
      <dsp:spPr>
        <a:xfrm>
          <a:off x="2200286" y="1726296"/>
          <a:ext cx="1997970" cy="11987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Konkurs plastyczny- wykonanie ilustracji do wysłuchanego wiersza</a:t>
          </a:r>
        </a:p>
      </dsp:txBody>
      <dsp:txXfrm>
        <a:off x="2200286" y="1726296"/>
        <a:ext cx="1997970" cy="1198782"/>
      </dsp:txXfrm>
    </dsp:sp>
    <dsp:sp modelId="{DB79D0E8-AF02-4F9C-9F62-6D6FBC6DA434}">
      <dsp:nvSpPr>
        <dsp:cNvPr id="0" name=""/>
        <dsp:cNvSpPr/>
      </dsp:nvSpPr>
      <dsp:spPr>
        <a:xfrm>
          <a:off x="4398054" y="1726296"/>
          <a:ext cx="1997970" cy="11987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Konkurs recytatorski, którego bohaterem byłaby książka</a:t>
          </a:r>
        </a:p>
      </dsp:txBody>
      <dsp:txXfrm>
        <a:off x="4398054" y="1726296"/>
        <a:ext cx="1997970" cy="1198782"/>
      </dsp:txXfrm>
    </dsp:sp>
    <dsp:sp modelId="{FDDAD1C1-04D6-4C02-A121-64B915D41627}">
      <dsp:nvSpPr>
        <dsp:cNvPr id="0" name=""/>
        <dsp:cNvSpPr/>
      </dsp:nvSpPr>
      <dsp:spPr>
        <a:xfrm>
          <a:off x="6595822" y="1726296"/>
          <a:ext cx="1997970" cy="11987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Wyposażenie przedszkola w  nowoczesne środki dydaktyczne służące upowszechnianiu czytelnictwa wśród dzieci(23%)</a:t>
          </a:r>
        </a:p>
      </dsp:txBody>
      <dsp:txXfrm>
        <a:off x="6595822" y="1726296"/>
        <a:ext cx="1997970" cy="1198782"/>
      </dsp:txXfrm>
    </dsp:sp>
    <dsp:sp modelId="{94AE3FDF-79B8-4FEB-9784-2BE0A3FB1CB6}">
      <dsp:nvSpPr>
        <dsp:cNvPr id="0" name=""/>
        <dsp:cNvSpPr/>
      </dsp:nvSpPr>
      <dsp:spPr>
        <a:xfrm>
          <a:off x="1101402" y="3124875"/>
          <a:ext cx="1997970" cy="11987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Lepsze wyposażenie biblioteki w książki dostosowane do współcześnie uczących się dzieci(nowoczesne, audiowizualne)</a:t>
          </a:r>
        </a:p>
      </dsp:txBody>
      <dsp:txXfrm>
        <a:off x="1101402" y="3124875"/>
        <a:ext cx="1997970" cy="1198782"/>
      </dsp:txXfrm>
    </dsp:sp>
    <dsp:sp modelId="{7A42496F-B001-4976-8D83-9473E00BF621}">
      <dsp:nvSpPr>
        <dsp:cNvPr id="0" name=""/>
        <dsp:cNvSpPr/>
      </dsp:nvSpPr>
      <dsp:spPr>
        <a:xfrm>
          <a:off x="3299170" y="3124875"/>
          <a:ext cx="1997970" cy="11987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itchFamily="34" charset="0"/>
            <a:buChar char="•"/>
          </a:pPr>
          <a:r>
            <a:rPr lang="pl-PL" sz="1300" kern="1200" dirty="0"/>
            <a:t>Organizacja akcji czytelniczych, kółka teatralnego</a:t>
          </a:r>
        </a:p>
      </dsp:txBody>
      <dsp:txXfrm>
        <a:off x="3299170" y="3124875"/>
        <a:ext cx="1997970" cy="1198782"/>
      </dsp:txXfrm>
    </dsp:sp>
    <dsp:sp modelId="{A9D80F8E-EF82-4F7F-98BC-5594AC412D9E}">
      <dsp:nvSpPr>
        <dsp:cNvPr id="0" name=""/>
        <dsp:cNvSpPr/>
      </dsp:nvSpPr>
      <dsp:spPr>
        <a:xfrm>
          <a:off x="5496938" y="3124875"/>
          <a:ext cx="1997970" cy="11987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itchFamily="34" charset="0"/>
            <a:buChar char="•"/>
          </a:pPr>
          <a:r>
            <a:rPr lang="pl-PL" sz="1300" kern="1200" dirty="0"/>
            <a:t>Kółko plastyczne, wystawy</a:t>
          </a:r>
        </a:p>
      </dsp:txBody>
      <dsp:txXfrm>
        <a:off x="5496938" y="3124875"/>
        <a:ext cx="1997970" cy="11987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503AF-40AA-4261-B365-54CD45AE13EF}">
      <dsp:nvSpPr>
        <dsp:cNvPr id="0" name=""/>
        <dsp:cNvSpPr/>
      </dsp:nvSpPr>
      <dsp:spPr>
        <a:xfrm>
          <a:off x="577564" y="317"/>
          <a:ext cx="2325369" cy="13952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Nowoczesne metody pracy (1%)</a:t>
          </a:r>
        </a:p>
      </dsp:txBody>
      <dsp:txXfrm>
        <a:off x="577564" y="317"/>
        <a:ext cx="2325369" cy="1395221"/>
      </dsp:txXfrm>
    </dsp:sp>
    <dsp:sp modelId="{AFFC0D89-F2A4-4BF8-9948-09EB1DC018E0}">
      <dsp:nvSpPr>
        <dsp:cNvPr id="0" name=""/>
        <dsp:cNvSpPr/>
      </dsp:nvSpPr>
      <dsp:spPr>
        <a:xfrm>
          <a:off x="3135471" y="317"/>
          <a:ext cx="2325369" cy="13952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Efektywne techniki czytania (1%)</a:t>
          </a:r>
        </a:p>
      </dsp:txBody>
      <dsp:txXfrm>
        <a:off x="3135471" y="317"/>
        <a:ext cx="2325369" cy="1395221"/>
      </dsp:txXfrm>
    </dsp:sp>
    <dsp:sp modelId="{3BF2F4DA-40FA-420D-9089-88AE16955DFF}">
      <dsp:nvSpPr>
        <dsp:cNvPr id="0" name=""/>
        <dsp:cNvSpPr/>
      </dsp:nvSpPr>
      <dsp:spPr>
        <a:xfrm>
          <a:off x="5693377" y="317"/>
          <a:ext cx="2325369" cy="13952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Powiększanie zasobów biblioteki (1%)</a:t>
          </a:r>
        </a:p>
      </dsp:txBody>
      <dsp:txXfrm>
        <a:off x="5693377" y="317"/>
        <a:ext cx="2325369" cy="1395221"/>
      </dsp:txXfrm>
    </dsp:sp>
    <dsp:sp modelId="{DA6B62BB-3AAE-4336-88DC-287B65313659}">
      <dsp:nvSpPr>
        <dsp:cNvPr id="0" name=""/>
        <dsp:cNvSpPr/>
      </dsp:nvSpPr>
      <dsp:spPr>
        <a:xfrm>
          <a:off x="577564" y="1628076"/>
          <a:ext cx="2325369" cy="139522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Częstsze przeprowadzanie akcji typu „Cała Polska czyta dzieciom” (1%)</a:t>
          </a:r>
        </a:p>
      </dsp:txBody>
      <dsp:txXfrm>
        <a:off x="577564" y="1628076"/>
        <a:ext cx="2325369" cy="1395221"/>
      </dsp:txXfrm>
    </dsp:sp>
    <dsp:sp modelId="{C18ECCFE-A223-4D04-9BA2-597C5BE0BEE7}">
      <dsp:nvSpPr>
        <dsp:cNvPr id="0" name=""/>
        <dsp:cNvSpPr/>
      </dsp:nvSpPr>
      <dsp:spPr>
        <a:xfrm>
          <a:off x="3135471" y="1628076"/>
          <a:ext cx="2325369" cy="139522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Nowe zabawy (1%)</a:t>
          </a:r>
        </a:p>
      </dsp:txBody>
      <dsp:txXfrm>
        <a:off x="3135471" y="1628076"/>
        <a:ext cx="2325369" cy="1395221"/>
      </dsp:txXfrm>
    </dsp:sp>
    <dsp:sp modelId="{6AC65A93-B8AF-4266-9F0D-D2A0AA3BA6F6}">
      <dsp:nvSpPr>
        <dsp:cNvPr id="0" name=""/>
        <dsp:cNvSpPr/>
      </dsp:nvSpPr>
      <dsp:spPr>
        <a:xfrm>
          <a:off x="5693377" y="1628076"/>
          <a:ext cx="2325369" cy="13952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Wycieczka do drukarni np. gazety (1%)</a:t>
          </a:r>
        </a:p>
      </dsp:txBody>
      <dsp:txXfrm>
        <a:off x="5693377" y="1628076"/>
        <a:ext cx="2325369" cy="1395221"/>
      </dsp:txXfrm>
    </dsp:sp>
    <dsp:sp modelId="{DB79D0E8-AF02-4F9C-9F62-6D6FBC6DA434}">
      <dsp:nvSpPr>
        <dsp:cNvPr id="0" name=""/>
        <dsp:cNvSpPr/>
      </dsp:nvSpPr>
      <dsp:spPr>
        <a:xfrm>
          <a:off x="577564" y="3255835"/>
          <a:ext cx="2325369" cy="13952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Pozostawienie nauczycielowi swobody w doborze odpowiednich działań (1%)</a:t>
          </a:r>
        </a:p>
      </dsp:txBody>
      <dsp:txXfrm>
        <a:off x="577564" y="3255835"/>
        <a:ext cx="2325369" cy="1395221"/>
      </dsp:txXfrm>
    </dsp:sp>
    <dsp:sp modelId="{FDDAD1C1-04D6-4C02-A121-64B915D41627}">
      <dsp:nvSpPr>
        <dsp:cNvPr id="0" name=""/>
        <dsp:cNvSpPr/>
      </dsp:nvSpPr>
      <dsp:spPr>
        <a:xfrm>
          <a:off x="3135471" y="3255835"/>
          <a:ext cx="2325369" cy="13952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Wizyty w bibliotece (1%)</a:t>
          </a:r>
        </a:p>
      </dsp:txBody>
      <dsp:txXfrm>
        <a:off x="3135471" y="3255835"/>
        <a:ext cx="2325369" cy="1395221"/>
      </dsp:txXfrm>
    </dsp:sp>
    <dsp:sp modelId="{94AE3FDF-79B8-4FEB-9784-2BE0A3FB1CB6}">
      <dsp:nvSpPr>
        <dsp:cNvPr id="0" name=""/>
        <dsp:cNvSpPr/>
      </dsp:nvSpPr>
      <dsp:spPr>
        <a:xfrm>
          <a:off x="5693377" y="3255835"/>
          <a:ext cx="2325369" cy="139522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Spotkania z autorami literatury dziecięcej (1%)</a:t>
          </a:r>
        </a:p>
      </dsp:txBody>
      <dsp:txXfrm>
        <a:off x="5693377" y="3255835"/>
        <a:ext cx="2325369" cy="1395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B3035-0F0C-484E-A733-E49794AFA40B}" type="datetimeFigureOut">
              <a:rPr lang="pl-PL" smtClean="0"/>
              <a:pPr/>
              <a:t>2017-05-10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9F961-5F37-44B4-BB28-E2B176F4854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2790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86495" y="3199167"/>
            <a:ext cx="8956431" cy="3201633"/>
          </a:xfrm>
        </p:spPr>
        <p:txBody>
          <a:bodyPr/>
          <a:lstStyle/>
          <a:p>
            <a:pPr algn="l"/>
            <a:r>
              <a:rPr lang="pl-PL" sz="4000" dirty="0"/>
              <a:t>Raport z ewaluacji wewnętrznej</a:t>
            </a:r>
            <a:br>
              <a:rPr lang="pl-PL" sz="4000" dirty="0"/>
            </a:br>
            <a:r>
              <a:rPr lang="pl-PL" sz="4000" dirty="0"/>
              <a:t>w Przedszkolu nr 6 </a:t>
            </a:r>
            <a:br>
              <a:rPr lang="pl-PL" sz="4000" dirty="0"/>
            </a:br>
            <a:r>
              <a:rPr lang="pl-PL" sz="4000" dirty="0"/>
              <a:t>im. Słoneczna Szósteczka</a:t>
            </a:r>
            <a:br>
              <a:rPr lang="pl-PL" sz="4000" dirty="0"/>
            </a:br>
            <a:r>
              <a:rPr lang="pl-PL" sz="4000" dirty="0"/>
              <a:t>w Augustowie</a:t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>  </a:t>
            </a:r>
            <a:br>
              <a:rPr lang="pl-PL" sz="4000" dirty="0"/>
            </a:br>
            <a:r>
              <a:rPr lang="pl-PL" sz="4000" dirty="0"/>
              <a:t>                Kwiecień 2017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81242" y="4179786"/>
            <a:ext cx="7766936" cy="1517629"/>
          </a:xfrm>
        </p:spPr>
        <p:txBody>
          <a:bodyPr>
            <a:normAutofit lnSpcReduction="10000"/>
          </a:bodyPr>
          <a:lstStyle/>
          <a:p>
            <a:r>
              <a:rPr lang="pl-PL" dirty="0"/>
              <a:t>Zespół do spraw ewaluacji</a:t>
            </a:r>
          </a:p>
          <a:p>
            <a:r>
              <a:rPr lang="pl-PL" dirty="0"/>
              <a:t>Anna Miszkiel</a:t>
            </a:r>
          </a:p>
          <a:p>
            <a:r>
              <a:rPr lang="pl-PL" dirty="0"/>
              <a:t>Katarzyna </a:t>
            </a:r>
            <a:r>
              <a:rPr lang="pl-PL" dirty="0" err="1"/>
              <a:t>Januszko</a:t>
            </a:r>
            <a:endParaRPr lang="pl-PL" dirty="0"/>
          </a:p>
          <a:p>
            <a:r>
              <a:rPr lang="pl-PL" dirty="0"/>
              <a:t>Ewelina Choroszewska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4293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2475"/>
          </a:xfrm>
        </p:spPr>
        <p:txBody>
          <a:bodyPr>
            <a:normAutofit/>
          </a:bodyPr>
          <a:lstStyle/>
          <a:p>
            <a:r>
              <a:rPr lang="pl-PL" sz="1800" dirty="0"/>
              <a:t>8</a:t>
            </a:r>
            <a:r>
              <a:rPr lang="pl-PL" sz="1800" dirty="0" smtClean="0"/>
              <a:t>. </a:t>
            </a:r>
            <a:r>
              <a:rPr lang="pl-PL" sz="1800" dirty="0" smtClean="0">
                <a:solidFill>
                  <a:schemeClr val="tx1"/>
                </a:solidFill>
              </a:rPr>
              <a:t>Czy </a:t>
            </a:r>
            <a:r>
              <a:rPr lang="pl-PL" sz="1800" dirty="0">
                <a:solidFill>
                  <a:schemeClr val="tx1"/>
                </a:solidFill>
              </a:rPr>
              <a:t>wyposażenie przedszkola w pomoce dydaktyczne umożliwia Pani/Panu prowadzenie zajęć czytelniczych, literackich atrakcyjnych dla dzieci?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447801"/>
            <a:ext cx="8596668" cy="4593562"/>
          </a:xfrm>
        </p:spPr>
        <p:txBody>
          <a:bodyPr/>
          <a:lstStyle/>
          <a:p>
            <a:r>
              <a:rPr lang="pl-PL" dirty="0"/>
              <a:t>Z analizy ankiet wynika ,że 23% nauczycieli uważa, że wyposażenie przedszkola jest bogate, natomiast  61% odpowiedziało, że wykonuje część pomocy </a:t>
            </a:r>
            <a:r>
              <a:rPr lang="pl-PL" dirty="0" smtClean="0"/>
              <a:t>samodzielnie oraz 38</a:t>
            </a:r>
            <a:r>
              <a:rPr lang="pl-PL" dirty="0"/>
              <a:t>% wybrało odpowiedź: „nie, mam poczucie, że dostępne wyposażenie przedszkola nie zaspokaja potrzeb dzieci”.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394129" cy="1320800"/>
          </a:xfrm>
        </p:spPr>
        <p:txBody>
          <a:bodyPr>
            <a:normAutofit/>
          </a:bodyPr>
          <a:lstStyle/>
          <a:p>
            <a:r>
              <a:rPr lang="pl-PL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9. </a:t>
            </a:r>
            <a:r>
              <a:rPr lang="pl-PL" sz="2000" dirty="0"/>
              <a:t>	</a:t>
            </a:r>
            <a:r>
              <a:rPr lang="pl-PL" sz="2000" dirty="0" smtClean="0"/>
              <a:t>Inicjatywy, które </a:t>
            </a:r>
            <a:r>
              <a:rPr lang="pl-PL" sz="2000" dirty="0"/>
              <a:t>mogą wpłynąć na efektywność podejmowanych działań: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807433"/>
              </p:ext>
            </p:extLst>
          </p:nvPr>
        </p:nvGraphicFramePr>
        <p:xfrm>
          <a:off x="1163638" y="1276350"/>
          <a:ext cx="8596312" cy="465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766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428625"/>
            <a:ext cx="9772649" cy="7239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Analiza kwestionariusza ankiety dla rodziców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350" y="1038225"/>
            <a:ext cx="10077449" cy="4774537"/>
          </a:xfrm>
        </p:spPr>
        <p:txBody>
          <a:bodyPr/>
          <a:lstStyle/>
          <a:p>
            <a:r>
              <a:rPr lang="pl-PL" dirty="0"/>
              <a:t>Badania zostały przeprowadzone w okresie od 1.03 do 30.03.2017r. Kwestionariusz ankiety został skierowany do wszystkich rodziców dzieci uczących się w przedszkolu, a więc 168 osób. W badaniu wzięło jednak udział 110 rodziców, co stanowi ponad 65 %.</a:t>
            </a:r>
          </a:p>
          <a:p>
            <a:pPr>
              <a:buAutoNum type="arabicPeriod"/>
            </a:pPr>
            <a:r>
              <a:rPr lang="pl-PL" dirty="0"/>
              <a:t>Jakie działania na rzecz czytelnictwa podejmowane przez nauczycieli są w Pani/Pana opinii najbardziej atrakcyjne?</a:t>
            </a:r>
          </a:p>
          <a:p>
            <a:pPr marL="0" indent="0">
              <a:buNone/>
            </a:pPr>
            <a:r>
              <a:rPr lang="pl-PL" dirty="0"/>
              <a:t>     	Rodzice zadeklarowali, iż najbardziej atrakcyjnymi formami są: akcje służące promocji 	czytelnictwa (ponad 68%), zajęcia dydaktyczne z edukacji czytelniczej z wykorzystaniem 	nowoczesnych metod pracy (ponad 48%) i wystawianie teatrzyków przez profesjonalistów 	(ponad 48%), korzystanie z kącika czytelniczego (40%) małe formy teatralne (ponad 34%). 	Pozostałe działania to: konkursy recytatorskie (ponad 25%) i współpraca z instytucjami 	(blisko 14%).</a:t>
            </a: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876613129"/>
              </p:ext>
            </p:extLst>
          </p:nvPr>
        </p:nvGraphicFramePr>
        <p:xfrm>
          <a:off x="1047749" y="4352925"/>
          <a:ext cx="8086725" cy="231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5859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504825"/>
            <a:ext cx="8596668" cy="5688937"/>
          </a:xfrm>
        </p:spPr>
        <p:txBody>
          <a:bodyPr/>
          <a:lstStyle/>
          <a:p>
            <a:pPr>
              <a:buAutoNum type="arabicPeriod" startAt="2"/>
            </a:pPr>
            <a:r>
              <a:rPr lang="pl-PL" dirty="0"/>
              <a:t>Czy Pana/ Pani zdaniem nauczyciele tworzą warunki do włączania się rodziców w działania promujące czytelnictwo?</a:t>
            </a:r>
          </a:p>
          <a:p>
            <a:pPr marL="0" indent="0">
              <a:buNone/>
            </a:pPr>
            <a:r>
              <a:rPr lang="pl-PL" dirty="0"/>
              <a:t>	Z analizy wyników badań wynika, iż większość rodziców (ponad 98%) 	twierdzi, iż nauczyciele tworzą warunki do włączania się rodziców w 	działania na rzecz czytelnictwa. Niespełna 2% jest zdania, iż warunki te nie 	są tworzone.</a:t>
            </a: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337967706"/>
              </p:ext>
            </p:extLst>
          </p:nvPr>
        </p:nvGraphicFramePr>
        <p:xfrm>
          <a:off x="1122442" y="2929664"/>
          <a:ext cx="8570563" cy="3425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123950" y="2453759"/>
            <a:ext cx="916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Tworzenie warunków do włączania się rodziców w działania na rzecz czytelnictwa</a:t>
            </a:r>
          </a:p>
        </p:txBody>
      </p:sp>
    </p:spTree>
    <p:extLst>
      <p:ext uri="{BB962C8B-B14F-4D97-AF65-F5344CB8AC3E}">
        <p14:creationId xmlns:p14="http://schemas.microsoft.com/office/powerpoint/2010/main" val="3225378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8284" y="933451"/>
            <a:ext cx="8596668" cy="5850862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3. 	</a:t>
            </a:r>
            <a:r>
              <a:rPr lang="pl-PL" dirty="0"/>
              <a:t>Czy Pana/ Pani dziecko miało okazję do rozwijania własnych, 	indywidualnych zainteresowań czytelniczych w przedszkolu? </a:t>
            </a:r>
          </a:p>
          <a:p>
            <a:pPr marL="0" indent="0">
              <a:buNone/>
            </a:pPr>
            <a:r>
              <a:rPr lang="pl-PL" dirty="0"/>
              <a:t>	Z analizy wyników badań wynika, iż większość rodziców (ponad </a:t>
            </a:r>
            <a:r>
              <a:rPr lang="pl-PL" dirty="0" smtClean="0"/>
              <a:t>84</a:t>
            </a:r>
            <a:r>
              <a:rPr lang="pl-PL" dirty="0" smtClean="0"/>
              <a:t>%) </a:t>
            </a:r>
            <a:r>
              <a:rPr lang="pl-PL" dirty="0"/>
              <a:t>	twierdzi, iż nauczyciele tworzą warunki do włączania się rodziców w 	działania na rzecz czytelnictwa. Niespełna </a:t>
            </a:r>
            <a:r>
              <a:rPr lang="pl-PL" dirty="0" smtClean="0"/>
              <a:t>13% </a:t>
            </a:r>
            <a:r>
              <a:rPr lang="pl-PL" dirty="0"/>
              <a:t>jest zdania, iż warunki te nie 	są </a:t>
            </a:r>
            <a:r>
              <a:rPr lang="pl-PL" dirty="0" smtClean="0"/>
              <a:t>tworzone. Pozostali rodzice wstrzymali się od głosu (3%).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1727381422"/>
              </p:ext>
            </p:extLst>
          </p:nvPr>
        </p:nvGraphicFramePr>
        <p:xfrm>
          <a:off x="1079499" y="3059013"/>
          <a:ext cx="8397876" cy="3604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162050" y="2971800"/>
            <a:ext cx="408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Rozwijanie zainteresowań dziecka</a:t>
            </a:r>
          </a:p>
        </p:txBody>
      </p:sp>
    </p:spTree>
    <p:extLst>
      <p:ext uri="{BB962C8B-B14F-4D97-AF65-F5344CB8AC3E}">
        <p14:creationId xmlns:p14="http://schemas.microsoft.com/office/powerpoint/2010/main" val="4273063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3984" y="266700"/>
            <a:ext cx="8596668" cy="5829299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4. </a:t>
            </a:r>
            <a:r>
              <a:rPr lang="pl-PL" dirty="0"/>
              <a:t>	W jaki sposób kontynuuje Pan/ Pani działania czytelnicze podejmowane 	przez przedszkole w domu? </a:t>
            </a:r>
          </a:p>
          <a:p>
            <a:pPr marL="0" indent="0">
              <a:buNone/>
            </a:pPr>
            <a:r>
              <a:rPr lang="pl-PL" dirty="0"/>
              <a:t>	Najczęściej kontynuowanym działaniem z zakresu czytelnictwa jest czytanie 	dziecku. Takiej odpowiedzi udzieliło blisko 91% ankietowanych rodziców. Co 	drugi rodzic tworzy własną bibliotekę w domu. Ponad 34% - wspólnie z 	dzieckiem ogląda książki. Ze zbioru książek biblioteki miejskiej korzysta 	ponad 24% rodziców. Blisko 3% rodziców zadeklarowało ponadto poszerzanie 	działań czytelniczych o: „zachęcanie do samodzielnego czytania”, 	„korzystanie z biblioteki przedszkolnej”.</a:t>
            </a: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908404604"/>
              </p:ext>
            </p:extLst>
          </p:nvPr>
        </p:nvGraphicFramePr>
        <p:xfrm>
          <a:off x="923924" y="3105150"/>
          <a:ext cx="9296401" cy="3238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8262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5. </a:t>
            </a:r>
            <a:r>
              <a:rPr lang="pl-PL" sz="2000" dirty="0"/>
              <a:t>	Proponuję poszerzenie działań przedszkola o: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047707"/>
              </p:ext>
            </p:extLst>
          </p:nvPr>
        </p:nvGraphicFramePr>
        <p:xfrm>
          <a:off x="1163638" y="1276350"/>
          <a:ext cx="8596312" cy="465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5764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546265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ewaluacji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748145"/>
            <a:ext cx="9559196" cy="5842660"/>
          </a:xfrm>
        </p:spPr>
        <p:txBody>
          <a:bodyPr/>
          <a:lstStyle/>
          <a:p>
            <a:pPr>
              <a:buAutoNum type="arabicPeriod"/>
            </a:pPr>
            <a:endParaRPr lang="pl-PL" sz="10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8877300" y="203200"/>
            <a:ext cx="28448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Pytania kluczowe:</a:t>
            </a:r>
          </a:p>
          <a:p>
            <a:pPr>
              <a:buAutoNum type="arabicPeriod"/>
            </a:pPr>
            <a:r>
              <a:rPr lang="pl-PL" sz="1600" dirty="0"/>
              <a:t>Czy zakres realizowanych przez nauczycieli działań wynika z przyjętego programu wychowawczego i czy są one realizowane w zgodzie z tym programem?</a:t>
            </a:r>
          </a:p>
          <a:p>
            <a:pPr>
              <a:buAutoNum type="arabicPeriod"/>
            </a:pPr>
            <a:r>
              <a:rPr lang="pl-PL" sz="1600" dirty="0"/>
              <a:t>Jakie metody i formy pracy stosują nauczyciele realizując założenia promujące czytelnictwo w pracy z dziećmi?</a:t>
            </a:r>
          </a:p>
          <a:p>
            <a:pPr>
              <a:buAutoNum type="arabicPeriod"/>
            </a:pPr>
            <a:r>
              <a:rPr lang="pl-PL" sz="1600" dirty="0"/>
              <a:t>Czy podejmowane działania prowadzone są w sposób systemowy?</a:t>
            </a:r>
          </a:p>
          <a:p>
            <a:pPr>
              <a:buAutoNum type="arabicPeriod"/>
            </a:pPr>
            <a:r>
              <a:rPr lang="pl-PL" sz="1600" dirty="0"/>
              <a:t>Czy przedszkole prowadzi działania włączające rodziców do podejmowania działań na rzecz edukacji czytelniczej?</a:t>
            </a:r>
          </a:p>
          <a:p>
            <a:pPr>
              <a:buAutoNum type="arabicPeriod"/>
            </a:pPr>
            <a:r>
              <a:rPr lang="pl-PL" sz="1600" dirty="0"/>
              <a:t>Jakie działania w opinii dzieci i rodziców są najbardziej atrakcyjne?</a:t>
            </a:r>
          </a:p>
          <a:p>
            <a:pPr>
              <a:buAutoNum type="arabicPeriod"/>
            </a:pPr>
            <a:r>
              <a:rPr lang="pl-PL" sz="1600" dirty="0"/>
              <a:t>Jakie działania w opinii nauczycieli są najbardziej efektywne</a:t>
            </a:r>
            <a:r>
              <a:rPr lang="pl-PL" dirty="0"/>
              <a:t>?</a:t>
            </a:r>
          </a:p>
          <a:p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843" y="748145"/>
            <a:ext cx="9615057" cy="638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95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9566"/>
          </a:xfrm>
        </p:spPr>
        <p:txBody>
          <a:bodyPr/>
          <a:lstStyle/>
          <a:p>
            <a:pPr algn="ctr"/>
            <a:r>
              <a:rPr lang="pl-PL" dirty="0" smtClean="0"/>
              <a:t>Rekomendacje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02229"/>
            <a:ext cx="8596668" cy="4539133"/>
          </a:xfrm>
        </p:spPr>
        <p:txBody>
          <a:bodyPr/>
          <a:lstStyle/>
          <a:p>
            <a:r>
              <a:rPr lang="pl-PL" dirty="0" smtClean="0"/>
              <a:t>Aby wpłynąć na poprawę efektywności działań czytelniczych nauczyciele zaproponowali następujące inicjatywy: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Wzbogacenie wyposażenia przedszkola w pomoce dydaktyczne umożliwiające prowadzenie zajęć czytelniczych, literackich dla dzieci.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Organizowanie spotkań autorskich.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Wyposażenie placówki w nowoczesne środki dydaktyczne: sensoryczne, audiowizualne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Rozszerzenie oferty akcji czytelniczych organizowanych w przedszkolu o nowe pomysły np.: konkurs plastyczny-wykonanie ilustracji do wysłuchanego wiersza, konkurs recytatorski, którego bohaterem byłaby książka itp.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Doposażenie placówki w nowe pozycje literatury dziecięcej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Wyposażenie kącików teatralnych w nowe rekwizyty</a:t>
            </a:r>
          </a:p>
          <a:p>
            <a:pPr>
              <a:buNone/>
            </a:pPr>
            <a:endParaRPr lang="pl-PL" dirty="0" smtClean="0"/>
          </a:p>
          <a:p>
            <a:pPr>
              <a:buFont typeface="Wingdings" pitchFamily="2" charset="2"/>
              <a:buChar char="q"/>
            </a:pP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189"/>
          </a:xfrm>
        </p:spPr>
        <p:txBody>
          <a:bodyPr/>
          <a:lstStyle/>
          <a:p>
            <a:pPr algn="ctr"/>
            <a:r>
              <a:rPr lang="pl-PL" dirty="0" smtClean="0"/>
              <a:t>Rekomendacje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0397" y="1502229"/>
            <a:ext cx="9198186" cy="4539133"/>
          </a:xfrm>
        </p:spPr>
        <p:txBody>
          <a:bodyPr/>
          <a:lstStyle/>
          <a:p>
            <a:r>
              <a:rPr lang="pl-PL" dirty="0" smtClean="0"/>
              <a:t>Z ankiet przeprowadzonych wśród Rodziców wynika, że dla poprawy czytelnictwa  proponują poszerzenie działań przedszkola o: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Zorganizowanie wycieczki do drukarni np.: gazety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Spotkania  z autorami literatury dziecięcej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Powiększenie zasobów biblioteki.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22738"/>
            <a:ext cx="8596668" cy="1359878"/>
          </a:xfrm>
        </p:spPr>
        <p:txBody>
          <a:bodyPr>
            <a:normAutofit fontScale="90000"/>
          </a:bodyPr>
          <a:lstStyle/>
          <a:p>
            <a:r>
              <a:rPr lang="pl-PL" sz="2800" b="1" dirty="0"/>
              <a:t>Przedmiotem ewaluacji </a:t>
            </a:r>
            <a:r>
              <a:rPr lang="pl-PL" sz="2800" dirty="0"/>
              <a:t>była ocena i doskonalenie podejmowanych przez przedszkole działań na rzecz edukacji czytelniczej.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00555"/>
            <a:ext cx="8596668" cy="5146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200" b="1" dirty="0"/>
              <a:t>Celem ewaluacji</a:t>
            </a:r>
            <a:r>
              <a:rPr lang="pl-PL" sz="1200" dirty="0"/>
              <a:t> było podejmowanie skutecznych działań promujących czytelnictwo w przedszkolu.</a:t>
            </a:r>
          </a:p>
          <a:p>
            <a:pPr marL="0" indent="0">
              <a:buNone/>
            </a:pPr>
            <a:r>
              <a:rPr lang="pl-PL" sz="1200" b="1" dirty="0"/>
              <a:t>Pytania kluczowe:</a:t>
            </a:r>
          </a:p>
          <a:p>
            <a:pPr>
              <a:buAutoNum type="arabicPeriod"/>
            </a:pPr>
            <a:r>
              <a:rPr lang="pl-PL" sz="1200" dirty="0"/>
              <a:t>Czy zakres realizowanych przez nauczycieli działań wynika z przyjętego programu wychowawczego i czy są one realizowane w zgodzie z tym programem?</a:t>
            </a:r>
          </a:p>
          <a:p>
            <a:pPr>
              <a:buAutoNum type="arabicPeriod"/>
            </a:pPr>
            <a:r>
              <a:rPr lang="pl-PL" sz="1200" dirty="0"/>
              <a:t>Jakie metody i formy pracy stosują nauczyciele realizując założenia promujące czytelnictwo w pracy z dziećmi?</a:t>
            </a:r>
          </a:p>
          <a:p>
            <a:pPr>
              <a:buAutoNum type="arabicPeriod"/>
            </a:pPr>
            <a:r>
              <a:rPr lang="pl-PL" sz="1200" dirty="0"/>
              <a:t>Czy podejmowane działania prowadzone są w sposób systemowy?</a:t>
            </a:r>
          </a:p>
          <a:p>
            <a:pPr>
              <a:buAutoNum type="arabicPeriod"/>
            </a:pPr>
            <a:r>
              <a:rPr lang="pl-PL" sz="1200" dirty="0"/>
              <a:t>Czy przedszkole prowadzi działania włączające rodziców do podejmowania działań na rzecz edukacji czytelniczej?</a:t>
            </a:r>
          </a:p>
          <a:p>
            <a:pPr>
              <a:buAutoNum type="arabicPeriod"/>
            </a:pPr>
            <a:r>
              <a:rPr lang="pl-PL" sz="1200" dirty="0"/>
              <a:t>Jakie działania w opinii dzieci i rodziców są najbardziej atrakcyjne?</a:t>
            </a:r>
          </a:p>
          <a:p>
            <a:pPr>
              <a:buAutoNum type="arabicPeriod"/>
            </a:pPr>
            <a:r>
              <a:rPr lang="pl-PL" sz="1200" dirty="0"/>
              <a:t>Jakie działania w opinii nauczycieli są najbardziej efektywne?</a:t>
            </a:r>
          </a:p>
          <a:p>
            <a:pPr marL="0" indent="0">
              <a:buNone/>
            </a:pPr>
            <a:r>
              <a:rPr lang="pl-PL" sz="1200" b="1" dirty="0"/>
              <a:t>Narzędzia diagnostyczne:</a:t>
            </a:r>
          </a:p>
          <a:p>
            <a:pPr>
              <a:buFontTx/>
              <a:buChar char="-"/>
            </a:pPr>
            <a:r>
              <a:rPr lang="pl-PL" sz="1200" dirty="0"/>
              <a:t>kwestionariusz ankiety skierowanej do nauczycieli,</a:t>
            </a:r>
          </a:p>
          <a:p>
            <a:pPr>
              <a:buFontTx/>
              <a:buChar char="-"/>
            </a:pPr>
            <a:r>
              <a:rPr lang="pl-PL" sz="1200" dirty="0"/>
              <a:t>kwestionariusz ankiety skierowanej do rodziców.</a:t>
            </a:r>
          </a:p>
          <a:p>
            <a:pPr marL="0" indent="0">
              <a:buNone/>
            </a:pPr>
            <a:r>
              <a:rPr lang="pl-PL" sz="1200" b="1" dirty="0"/>
              <a:t>Kryteria ewaluacji:</a:t>
            </a:r>
          </a:p>
          <a:p>
            <a:pPr marL="228600" indent="-228600">
              <a:buAutoNum type="arabicPeriod"/>
            </a:pPr>
            <a:r>
              <a:rPr lang="pl-PL" sz="1200" dirty="0"/>
              <a:t>Przedszkole podejmuje systematyczne działania na rzecz edukacji czytelniczej.</a:t>
            </a:r>
          </a:p>
          <a:p>
            <a:pPr marL="228600" indent="-228600">
              <a:buAutoNum type="arabicPeriod"/>
            </a:pPr>
            <a:r>
              <a:rPr lang="pl-PL" sz="1200" dirty="0"/>
              <a:t>W realizacji programu edukacji czytelniczej współuczestniczą rodzice/opiekunowie dzieci.</a:t>
            </a:r>
          </a:p>
          <a:p>
            <a:pPr marL="228600" indent="-228600">
              <a:buAutoNum type="arabicPeriod"/>
            </a:pPr>
            <a:r>
              <a:rPr lang="pl-PL" sz="1200" dirty="0"/>
              <a:t>Podejmowane działania są urozmaicone i atrakcyjne.</a:t>
            </a:r>
          </a:p>
          <a:p>
            <a:pPr marL="228600" indent="-228600">
              <a:buAutoNum type="arabicPeriod"/>
            </a:pPr>
            <a:r>
              <a:rPr lang="pl-PL" sz="1200" dirty="0"/>
              <a:t>Podejmowane działania skutecznie wypływają na zmiany w postawach dzieci.</a:t>
            </a:r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9588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9966" y="104274"/>
            <a:ext cx="11106971" cy="797063"/>
          </a:xfrm>
        </p:spPr>
        <p:txBody>
          <a:bodyPr/>
          <a:lstStyle/>
          <a:p>
            <a:r>
              <a:rPr lang="pl-PL" b="1" dirty="0"/>
              <a:t>Analiza kwestionariusza ankiety dla nauczycieli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1238" y="1005840"/>
            <a:ext cx="10096431" cy="5630091"/>
          </a:xfrm>
        </p:spPr>
        <p:txBody>
          <a:bodyPr/>
          <a:lstStyle/>
          <a:p>
            <a:r>
              <a:rPr lang="pl-PL" dirty="0"/>
              <a:t>Badania zostały przeprowadzone w okresie od 1.03 do 30.03.2017r. Kwestionariusz ankiety został skierowany do wszystkich nauczycieli wychowania przedszkolnego pracujących w placówce, a więc 13 osób.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accent1"/>
                </a:solidFill>
              </a:rPr>
              <a:t>1. </a:t>
            </a:r>
            <a:r>
              <a:rPr lang="pl-PL" dirty="0" smtClean="0"/>
              <a:t>Jak </a:t>
            </a:r>
            <a:r>
              <a:rPr lang="pl-PL" dirty="0"/>
              <a:t>często podejmuje Pani/Pan działania na rzecz czytelnictwa </a:t>
            </a:r>
            <a:r>
              <a:rPr lang="pl-PL" dirty="0" smtClean="0"/>
              <a:t> wynikające z  przyjętego programu wychowawczo-dydaktycznego?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odpowiedzi na tak sformułowane pytanie ponad 23% nauczycieli </a:t>
            </a:r>
            <a:r>
              <a:rPr lang="pl-PL" dirty="0" smtClean="0"/>
              <a:t> zadeklarowało</a:t>
            </a:r>
            <a:r>
              <a:rPr lang="pl-PL" dirty="0"/>
              <a:t>, iż działania takie podejmuje codziennie. Blisko 77% - 2 lub 3 </a:t>
            </a:r>
            <a:r>
              <a:rPr lang="pl-PL" dirty="0" smtClean="0"/>
              <a:t>razy </a:t>
            </a:r>
            <a:r>
              <a:rPr lang="pl-PL" dirty="0"/>
              <a:t>w </a:t>
            </a:r>
            <a:r>
              <a:rPr lang="pl-PL" dirty="0" smtClean="0"/>
              <a:t> tygodniu.     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      Podejmowanie działań na rzecz czytelnictwa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855922" y="3709852"/>
          <a:ext cx="8128000" cy="2808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431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8969" y="285294"/>
            <a:ext cx="9732936" cy="58985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	</a:t>
            </a:r>
            <a:r>
              <a:rPr lang="pl-PL" dirty="0">
                <a:solidFill>
                  <a:schemeClr val="accent1"/>
                </a:solidFill>
              </a:rPr>
              <a:t>2. </a:t>
            </a:r>
            <a:r>
              <a:rPr lang="pl-PL" dirty="0"/>
              <a:t>  Jakie metody i formy pracy stosuje Pani/ Pan, realizując założenia promujące 			czytelnictwo w pracy z dziećmi?</a:t>
            </a:r>
          </a:p>
          <a:p>
            <a:pPr marL="0" indent="0">
              <a:buNone/>
            </a:pPr>
            <a:r>
              <a:rPr lang="pl-PL" dirty="0"/>
              <a:t>		Nauczyciele zadeklarowali, iż stosują następujące metody i formy pracy promujące 		czytelnictwo: czytanie literatury dziecięcej (100%), małe formy teatralne (ponad 		92%), pogadanka / rozmowa na temat treści utworu (ponad 92%), organizowanie 		wydarzeń czytelniczych (blisko 85%), odtwarzanie bajek/ filmów/ animacji (blisko 		85%), metoda </a:t>
            </a:r>
            <a:r>
              <a:rPr lang="pl-PL" dirty="0" err="1"/>
              <a:t>Kamishibai</a:t>
            </a:r>
            <a:r>
              <a:rPr lang="pl-PL" dirty="0"/>
              <a:t> (ponad 61%), konkursy recytatorskie (ponad 92%), inne: 		zorganizowanie biblioteki przedszkolnej (ponad 69%), zorganizowanie kącika książki 		(ponad 15%), wyjście do biblioteki miejskiej (blisko 8%).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2269727386"/>
              </p:ext>
            </p:extLst>
          </p:nvPr>
        </p:nvGraphicFramePr>
        <p:xfrm>
          <a:off x="1418955" y="2943673"/>
          <a:ext cx="8128000" cy="3914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8299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278969" y="285294"/>
            <a:ext cx="9732936" cy="58985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	</a:t>
            </a:r>
            <a:r>
              <a:rPr lang="pl-PL" dirty="0">
                <a:solidFill>
                  <a:schemeClr val="accent1"/>
                </a:solidFill>
              </a:rPr>
              <a:t>3. </a:t>
            </a:r>
            <a:r>
              <a:rPr lang="pl-PL" dirty="0"/>
              <a:t>	Jakie prowadzi Pan/ Pani działania włączające rodziców do podejmowania działań 		na rzecz edukacji czytelniczej?</a:t>
            </a:r>
          </a:p>
          <a:p>
            <a:pPr marL="0" lvl="0" indent="0">
              <a:buNone/>
            </a:pPr>
            <a:r>
              <a:rPr lang="pl-PL" dirty="0"/>
              <a:t>		Z analizy wyników badań wynika, iż blisko 85% pedagogów kształtuje świadomość 		rodziców  na temat wartości edukacji czytelniczej, blisko 54% prowadzi zajęcia 			otwarte dla rodziców z edukacji czytelniczej, najwięcej jednak – bo aż ponad 92% 		nauczycieli prowadzi w swojej grupie akcję „Cała Polska czyta dzieciom” a także  		zachęca rodziców do współpracy w zakresie przygotowania dziecka do konkursów 		recytatorskich / odgrywania ról podczas uroczystości przedszkolnych. Ponad 46% 		pedagogów motywuje rodziców do pomocy dzieciom w wypożyczaniu książek z 			biblioteczki przedszkolnej.</a:t>
            </a:r>
          </a:p>
          <a:p>
            <a:pPr lvl="0"/>
            <a:endParaRPr lang="pl-PL" dirty="0"/>
          </a:p>
          <a:p>
            <a:pPr marL="0" lv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	</a:t>
            </a: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3297629193"/>
              </p:ext>
            </p:extLst>
          </p:nvPr>
        </p:nvGraphicFramePr>
        <p:xfrm>
          <a:off x="1387958" y="3270142"/>
          <a:ext cx="8128000" cy="3363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701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625" y="733425"/>
            <a:ext cx="8988252" cy="1885949"/>
          </a:xfrm>
        </p:spPr>
        <p:txBody>
          <a:bodyPr>
            <a:noAutofit/>
          </a:bodyPr>
          <a:lstStyle/>
          <a:p>
            <a:r>
              <a:rPr lang="en-US" sz="1800" dirty="0"/>
              <a:t>4.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pl-PL" sz="1800" dirty="0">
                <a:solidFill>
                  <a:srgbClr val="000000"/>
                </a:solidFill>
              </a:rPr>
              <a:t>Czy w sali znajduje się kącik czytelniczy dla dzieci?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pl-PL" sz="1800" dirty="0">
                <a:solidFill>
                  <a:srgbClr val="000000"/>
                </a:solidFill>
              </a:rPr>
              <a:t>Na to pytanie </a:t>
            </a:r>
            <a:r>
              <a:rPr lang="pl-PL" sz="1800" dirty="0" smtClean="0">
                <a:solidFill>
                  <a:srgbClr val="000000"/>
                </a:solidFill>
              </a:rPr>
              <a:t>100% nauczycielek zaznaczyło </a:t>
            </a:r>
            <a:r>
              <a:rPr lang="pl-PL" sz="1800" dirty="0">
                <a:solidFill>
                  <a:srgbClr val="000000"/>
                </a:solidFill>
              </a:rPr>
              <a:t>odpowiedź, która brzmi: </a:t>
            </a:r>
            <a:r>
              <a:rPr lang="pl-PL" sz="1800" dirty="0" smtClean="0">
                <a:solidFill>
                  <a:srgbClr val="000000"/>
                </a:solidFill>
              </a:rPr>
              <a:t>tak, kącik czytelniczy dla dzieci jest na </a:t>
            </a:r>
            <a:r>
              <a:rPr lang="pl-PL" sz="1800" dirty="0">
                <a:solidFill>
                  <a:srgbClr val="000000"/>
                </a:solidFill>
              </a:rPr>
              <a:t>stałe. Pozostałe odpowiedzi: tak, w miarę realizacji tematów związanych z czytelnictwem; nie ma takiej potrzeby- nie zostały wybrane i zaznaczone przez żadną nauczycielkę.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10827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78822" y="365759"/>
            <a:ext cx="9940835" cy="620485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l-PL" dirty="0"/>
              <a:t>	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5. </a:t>
            </a:r>
            <a:r>
              <a:rPr lang="pl-PL" dirty="0">
                <a:solidFill>
                  <a:schemeClr val="tx1"/>
                </a:solidFill>
              </a:rPr>
              <a:t>W jakie działania </a:t>
            </a:r>
            <a:r>
              <a:rPr lang="pl-PL" dirty="0" smtClean="0">
                <a:solidFill>
                  <a:schemeClr val="tx1"/>
                </a:solidFill>
              </a:rPr>
              <a:t>ogólno -przedszkolne </a:t>
            </a:r>
            <a:r>
              <a:rPr lang="pl-PL" dirty="0">
                <a:solidFill>
                  <a:schemeClr val="tx1"/>
                </a:solidFill>
              </a:rPr>
              <a:t>służące promocji czytelnictwa włączone są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dirty="0" smtClean="0">
                <a:solidFill>
                  <a:schemeClr val="tx1"/>
                </a:solidFill>
              </a:rPr>
              <a:t>           dzieci z Pani/Pana grupy?</a:t>
            </a:r>
            <a:r>
              <a:rPr lang="pl-PL" dirty="0">
                <a:solidFill>
                  <a:schemeClr val="tx1"/>
                </a:solidFill>
              </a:rPr>
              <a:t/>
            </a:r>
            <a:br>
              <a:rPr lang="pl-PL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Na </a:t>
            </a:r>
            <a:r>
              <a:rPr lang="pl-PL" dirty="0">
                <a:solidFill>
                  <a:schemeClr val="tx1"/>
                </a:solidFill>
              </a:rPr>
              <a:t>pytanie otwarte nauczycielki udzieliły następujących odpowiedzi: czytanie bajek przez rodziców w ramach akcji Cała Polska Czyta Dzieciom (85%), przynoszenie przez dzieci książek do biblioteki przedszkolnej (38%), konkurs recytatorski (77%), przedstawienia dzieci oraz konkurs czytelniczy dla dzieci to zaledwie po (7%).</a:t>
            </a:r>
            <a:endParaRPr lang="pl-PL" dirty="0"/>
          </a:p>
          <a:p>
            <a:pPr marL="0" lv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	</a:t>
            </a: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473746742"/>
              </p:ext>
            </p:extLst>
          </p:nvPr>
        </p:nvGraphicFramePr>
        <p:xfrm>
          <a:off x="1387958" y="2661007"/>
          <a:ext cx="8128000" cy="3972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6803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609600"/>
            <a:ext cx="8769177" cy="259080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/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/>
              <a:t>6.</a:t>
            </a:r>
            <a:r>
              <a:rPr lang="en-US" sz="1800" dirty="0">
                <a:solidFill>
                  <a:srgbClr val="000000"/>
                </a:solidFill>
              </a:rPr>
              <a:t> Z </a:t>
            </a:r>
            <a:r>
              <a:rPr lang="pl-PL" sz="1800" dirty="0" smtClean="0">
                <a:solidFill>
                  <a:srgbClr val="000000"/>
                </a:solidFill>
              </a:rPr>
              <a:t>jakimi instytucjami Pani/Pan współpracuje?</a:t>
            </a:r>
            <a:br>
              <a:rPr lang="pl-PL" sz="1800" dirty="0" smtClean="0">
                <a:solidFill>
                  <a:srgbClr val="000000"/>
                </a:solidFill>
              </a:rPr>
            </a:br>
            <a:r>
              <a:rPr lang="pl-PL" sz="1800" dirty="0">
                <a:solidFill>
                  <a:srgbClr val="000000"/>
                </a:solidFill>
              </a:rPr>
              <a:t/>
            </a:r>
            <a:br>
              <a:rPr lang="pl-PL" sz="1800" dirty="0">
                <a:solidFill>
                  <a:srgbClr val="000000"/>
                </a:solidFill>
              </a:rPr>
            </a:br>
            <a:r>
              <a:rPr lang="pl-PL" sz="1800" dirty="0" smtClean="0">
                <a:solidFill>
                  <a:srgbClr val="000000"/>
                </a:solidFill>
              </a:rPr>
              <a:t>Wszyscy nauczyciele zadeklarowali, iż współdziałają z biblioteką osiedlową/szkolną. Prawie co drugi nauczyciel (ponad 48%) wskazał ponadto na </a:t>
            </a:r>
            <a:br>
              <a:rPr lang="pl-PL" sz="1800" dirty="0" smtClean="0">
                <a:solidFill>
                  <a:srgbClr val="000000"/>
                </a:solidFill>
              </a:rPr>
            </a:br>
            <a:r>
              <a:rPr lang="pl-PL" sz="1800" dirty="0" smtClean="0">
                <a:solidFill>
                  <a:srgbClr val="000000"/>
                </a:solidFill>
              </a:rPr>
              <a:t>współpracę z instytucjami/ organizacjami zajmującymi się wystawianiem przedstawień teatralnych.</a:t>
            </a:r>
            <a:br>
              <a:rPr lang="pl-PL" sz="1800" dirty="0" smtClean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/>
            </a:r>
            <a:br>
              <a:rPr lang="en-US" sz="1800" dirty="0">
                <a:solidFill>
                  <a:srgbClr val="000000"/>
                </a:solidFill>
              </a:rPr>
            </a:br>
            <a:endParaRPr lang="pl-PL" sz="1800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3798220981"/>
              </p:ext>
            </p:extLst>
          </p:nvPr>
        </p:nvGraphicFramePr>
        <p:xfrm>
          <a:off x="639813" y="2961384"/>
          <a:ext cx="8128000" cy="3363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944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278969" y="285294"/>
            <a:ext cx="10249694" cy="6415952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accent1"/>
                </a:solidFill>
              </a:rPr>
              <a:t>7.</a:t>
            </a:r>
            <a:r>
              <a:rPr lang="pl-PL" dirty="0" smtClean="0"/>
              <a:t> </a:t>
            </a:r>
            <a:r>
              <a:rPr lang="pl-PL" dirty="0">
                <a:solidFill>
                  <a:schemeClr val="tx1"/>
                </a:solidFill>
              </a:rPr>
              <a:t>Jakie działania na rzecz czytelnictwa są w Pani/Pana opinii najbardziej efektywne?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pl-PL" dirty="0"/>
              <a:t>Na to pytanie nauczyciele odpowiedzieli w następujący sposób: 100% uważa za najbardziej efektywne: zajęcia dydaktyczne z edukacji czytelniczej z wykorzystaniem skutecznych metod pracy, 92% wybrało stosowanie małych form teatralnych i także 92% zaznaczyło odpowiedź: korzystanie z kącika czytelniczego, 69% wybrało: akcje służące promocji czytelnictwa np.: „Cała Polska czyta dzieciom”, 54 % nauczycieli wybrało konkursy recytatorskie, oraz tyle samo procent zaznaczyło odpowiedź: wystawianie teatrzyków przez profesjonalistów. Zaledwie 23% ankietowanych wybrało: współpracę z instytucjami.</a:t>
            </a:r>
          </a:p>
          <a:p>
            <a:pPr marL="0" lv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	</a:t>
            </a: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585982477"/>
              </p:ext>
            </p:extLst>
          </p:nvPr>
        </p:nvGraphicFramePr>
        <p:xfrm>
          <a:off x="1387958" y="2743200"/>
          <a:ext cx="8128000" cy="3890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756252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441</TotalTime>
  <Words>816</Words>
  <Application>Microsoft Office PowerPoint</Application>
  <PresentationFormat>Niestandardowy</PresentationFormat>
  <Paragraphs>105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Faseta</vt:lpstr>
      <vt:lpstr>Raport z ewaluacji wewnętrznej w Przedszkolu nr 6  im. Słoneczna Szósteczka w Augustowie                      Kwiecień 2017</vt:lpstr>
      <vt:lpstr>Przedmiotem ewaluacji była ocena i doskonalenie podejmowanych przez przedszkole działań na rzecz edukacji czytelniczej.</vt:lpstr>
      <vt:lpstr>Analiza kwestionariusza ankiety dla nauczycieli</vt:lpstr>
      <vt:lpstr>Prezentacja programu PowerPoint</vt:lpstr>
      <vt:lpstr>Prezentacja programu PowerPoint</vt:lpstr>
      <vt:lpstr>4. Czy w sali znajduje się kącik czytelniczy dla dzieci?  Na to pytanie 100% nauczycielek zaznaczyło odpowiedź, która brzmi: tak, kącik czytelniczy dla dzieci jest na stałe. Pozostałe odpowiedzi: tak, w miarę realizacji tematów związanych z czytelnictwem; nie ma takiej potrzeby- nie zostały wybrane i zaznaczone przez żadną nauczycielkę.   </vt:lpstr>
      <vt:lpstr>Prezentacja programu PowerPoint</vt:lpstr>
      <vt:lpstr> 6. Z jakimi instytucjami Pani/Pan współpracuje?  Wszyscy nauczyciele zadeklarowali, iż współdziałają z biblioteką osiedlową/szkolną. Prawie co drugi nauczyciel (ponad 48%) wskazał ponadto na  współpracę z instytucjami/ organizacjami zajmującymi się wystawianiem przedstawień teatralnych.  </vt:lpstr>
      <vt:lpstr>Prezentacja programu PowerPoint</vt:lpstr>
      <vt:lpstr>8. Czy wyposażenie przedszkola w pomoce dydaktyczne umożliwia Pani/Panu prowadzenie zajęć czytelniczych, literackich atrakcyjnych dla dzieci?</vt:lpstr>
      <vt:lpstr>9.  Inicjatywy, które mogą wpłynąć na efektywność podejmowanych działań: </vt:lpstr>
      <vt:lpstr>Analiza kwestionariusza ankiety dla rodziców</vt:lpstr>
      <vt:lpstr>Prezentacja programu PowerPoint</vt:lpstr>
      <vt:lpstr>Prezentacja programu PowerPoint</vt:lpstr>
      <vt:lpstr>Prezentacja programu PowerPoint</vt:lpstr>
      <vt:lpstr>5.  Proponuję poszerzenie działań przedszkola o: </vt:lpstr>
      <vt:lpstr>Wyniki ewaluacji</vt:lpstr>
      <vt:lpstr>Rekomendacje</vt:lpstr>
      <vt:lpstr>Rekomendacje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 z ewaluacji wewnętrznej Przedszkole nr 6  im. Słoneczna Szósteczka w Augustowie  Rozwijanie kompetencji czytelniczych oraz upowszechnianie czytelnictwa wśród dzieci</dc:title>
  <dc:creator>Ewelina Choroszewska</dc:creator>
  <cp:lastModifiedBy>Oem</cp:lastModifiedBy>
  <cp:revision>53</cp:revision>
  <dcterms:created xsi:type="dcterms:W3CDTF">2017-03-22T13:16:57Z</dcterms:created>
  <dcterms:modified xsi:type="dcterms:W3CDTF">2017-05-10T09:10:31Z</dcterms:modified>
</cp:coreProperties>
</file>