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1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4" r:id="rId1"/>
  </p:sldMasterIdLst>
  <p:sldIdLst>
    <p:sldId id="287" r:id="rId2"/>
    <p:sldId id="257" r:id="rId3"/>
    <p:sldId id="258" r:id="rId4"/>
    <p:sldId id="259" r:id="rId5"/>
    <p:sldId id="288" r:id="rId6"/>
    <p:sldId id="260" r:id="rId7"/>
    <p:sldId id="261" r:id="rId8"/>
    <p:sldId id="262" r:id="rId9"/>
    <p:sldId id="263" r:id="rId10"/>
    <p:sldId id="264" r:id="rId11"/>
    <p:sldId id="289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l-PL"/>
              <a:t>Zajęcia prowadzone przez nauczycieli w przedszkolu w ramach Pomocy Psychologiczno-Pedagogicznej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3.7700870932689326E-2"/>
          <c:y val="0.12244945925077394"/>
          <c:w val="0.94922849581430979"/>
          <c:h val="0.78543634788818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Podejmowane działania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50%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F54-47D8-94B9-6F9B79D659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Arkusz1!$A$2:$A$9</c:f>
              <c:strCache>
                <c:ptCount val="8"/>
                <c:pt idx="0">
                  <c:v>terapia integracji sensorycznej</c:v>
                </c:pt>
                <c:pt idx="1">
                  <c:v>rewalidacja indywidualna</c:v>
                </c:pt>
                <c:pt idx="2">
                  <c:v>zajęcia z Projektu Słoneczne Przedszkole</c:v>
                </c:pt>
                <c:pt idx="3">
                  <c:v>zajęcia taneczne</c:v>
                </c:pt>
                <c:pt idx="4">
                  <c:v>hortiterapią</c:v>
                </c:pt>
                <c:pt idx="5">
                  <c:v>rewalidacja metodą TUS</c:v>
                </c:pt>
                <c:pt idx="6">
                  <c:v>alternatywne metdoy komunikacji</c:v>
                </c:pt>
                <c:pt idx="7">
                  <c:v>terapia ręki</c:v>
                </c:pt>
              </c:strCache>
            </c:strRef>
          </c:cat>
          <c:val>
            <c:numRef>
              <c:f>Arkusz1!$B$2:$B$9</c:f>
              <c:numCache>
                <c:formatCode>0%</c:formatCode>
                <c:ptCount val="8"/>
                <c:pt idx="0">
                  <c:v>0.13</c:v>
                </c:pt>
                <c:pt idx="1">
                  <c:v>0.38</c:v>
                </c:pt>
                <c:pt idx="2">
                  <c:v>0.44</c:v>
                </c:pt>
                <c:pt idx="3">
                  <c:v>0.06</c:v>
                </c:pt>
                <c:pt idx="4">
                  <c:v>0.13</c:v>
                </c:pt>
                <c:pt idx="5">
                  <c:v>0.13</c:v>
                </c:pt>
                <c:pt idx="6">
                  <c:v>0.06</c:v>
                </c:pt>
                <c:pt idx="7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25-4325-B878-6263E4BCC8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756840"/>
        <c:axId val="213755664"/>
      </c:barChart>
      <c:catAx>
        <c:axId val="213756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213755664"/>
        <c:crosses val="autoZero"/>
        <c:auto val="1"/>
        <c:lblAlgn val="ctr"/>
        <c:lblOffset val="100"/>
        <c:noMultiLvlLbl val="0"/>
      </c:catAx>
      <c:valAx>
        <c:axId val="213755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213756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pl-P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l-PL" b="1" dirty="0"/>
              <a:t>Zaspokajanie potrzeb rozwojowych dzieci</a:t>
            </a:r>
            <a:endParaRPr lang="en-US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5.0190997632053536E-2"/>
          <c:y val="0.12904527559055118"/>
          <c:w val="0.93641614365580983"/>
          <c:h val="0.712415518372703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Podejmowane działania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Arkusz1!$A$2:$A$8</c:f>
              <c:strCache>
                <c:ptCount val="5"/>
                <c:pt idx="0">
                  <c:v>TAK</c:v>
                </c:pt>
                <c:pt idx="1">
                  <c:v>RACZEJ TAK</c:v>
                </c:pt>
                <c:pt idx="2">
                  <c:v>CZASAMI</c:v>
                </c:pt>
                <c:pt idx="3">
                  <c:v>RACZEJ NIE</c:v>
                </c:pt>
                <c:pt idx="4">
                  <c:v>NIE</c:v>
                </c:pt>
              </c:strCache>
            </c:strRef>
          </c:cat>
          <c:val>
            <c:numRef>
              <c:f>Arkusz1!$B$2:$B$8</c:f>
              <c:numCache>
                <c:formatCode>0%</c:formatCode>
                <c:ptCount val="7"/>
                <c:pt idx="0">
                  <c:v>0.73</c:v>
                </c:pt>
                <c:pt idx="1">
                  <c:v>0.21</c:v>
                </c:pt>
                <c:pt idx="2">
                  <c:v>0.04</c:v>
                </c:pt>
                <c:pt idx="3">
                  <c:v>0.02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10-4E3A-A2DD-9E5EFFCA1F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9216192"/>
        <c:axId val="209217368"/>
      </c:barChart>
      <c:catAx>
        <c:axId val="209216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209217368"/>
        <c:crosses val="autoZero"/>
        <c:auto val="1"/>
        <c:lblAlgn val="ctr"/>
        <c:lblOffset val="100"/>
        <c:noMultiLvlLbl val="0"/>
      </c:catAx>
      <c:valAx>
        <c:axId val="209217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209216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bg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pl-PL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l-P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</a:t>
            </a:r>
            <a:r>
              <a:rPr lang="pl-PL" b="1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udzielanego wsparcia rodzicom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7.1584294150731156E-2"/>
          <c:y val="0.10362853407356218"/>
          <c:w val="0.91264942356888934"/>
          <c:h val="0.753389864728447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Podejmowane działania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Arkusz1!$A$2:$A$8</c:f>
              <c:strCache>
                <c:ptCount val="5"/>
                <c:pt idx="0">
                  <c:v>konsultacje ze specjalistami</c:v>
                </c:pt>
                <c:pt idx="1">
                  <c:v>konsultacje z nauczycielami</c:v>
                </c:pt>
                <c:pt idx="2">
                  <c:v>indywidualne spotkania z wychowawcą</c:v>
                </c:pt>
                <c:pt idx="3">
                  <c:v>pedagogizacja rodziców na zebraniach</c:v>
                </c:pt>
                <c:pt idx="4">
                  <c:v>inne</c:v>
                </c:pt>
              </c:strCache>
            </c:strRef>
          </c:cat>
          <c:val>
            <c:numRef>
              <c:f>Arkusz1!$B$2:$B$8</c:f>
              <c:numCache>
                <c:formatCode>0%</c:formatCode>
                <c:ptCount val="7"/>
                <c:pt idx="0">
                  <c:v>0.53</c:v>
                </c:pt>
                <c:pt idx="1">
                  <c:v>0.61</c:v>
                </c:pt>
                <c:pt idx="2">
                  <c:v>0.66</c:v>
                </c:pt>
                <c:pt idx="3">
                  <c:v>0.26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55-4612-84B3-74D9CF25E5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9218152"/>
        <c:axId val="479007920"/>
      </c:barChart>
      <c:catAx>
        <c:axId val="209218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479007920"/>
        <c:crosses val="autoZero"/>
        <c:auto val="1"/>
        <c:lblAlgn val="ctr"/>
        <c:lblOffset val="100"/>
        <c:noMultiLvlLbl val="0"/>
      </c:catAx>
      <c:valAx>
        <c:axId val="479007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209218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l-PL" b="1"/>
              <a:t>Formy udzielania pomocy psychologiczno-pedagogicznej , w których nauczyciele biorą udział</a:t>
            </a:r>
          </a:p>
        </c:rich>
      </c:tx>
      <c:layout>
        <c:manualLayout>
          <c:xMode val="edge"/>
          <c:yMode val="edge"/>
          <c:x val="0.10432837980051163"/>
          <c:y val="2.0262829641935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Podejmowane działania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Arkusz1!$A$2:$A$8</c:f>
              <c:strCache>
                <c:ptCount val="7"/>
                <c:pt idx="0">
                  <c:v>konsultacje dla rodziców</c:v>
                </c:pt>
                <c:pt idx="1">
                  <c:v>indywidualne rozmowy z rodzicami</c:v>
                </c:pt>
                <c:pt idx="2">
                  <c:v>konsultacje z innymi nauczycielami, w tym z terapeutami</c:v>
                </c:pt>
                <c:pt idx="3">
                  <c:v>konsultacje udzielane przez pracowników PPP dla n-cieli</c:v>
                </c:pt>
                <c:pt idx="4">
                  <c:v>współpraca z innymi placówkami</c:v>
                </c:pt>
                <c:pt idx="5">
                  <c:v>współpraca z organizacjami, instytucjami MOPS,PCPR,PPP</c:v>
                </c:pt>
                <c:pt idx="6">
                  <c:v>szkolenia</c:v>
                </c:pt>
              </c:strCache>
            </c:strRef>
          </c:cat>
          <c:val>
            <c:numRef>
              <c:f>Arkusz1!$B$2:$B$8</c:f>
              <c:numCache>
                <c:formatCode>0%</c:formatCode>
                <c:ptCount val="7"/>
                <c:pt idx="0">
                  <c:v>0.5</c:v>
                </c:pt>
                <c:pt idx="1">
                  <c:v>0.63</c:v>
                </c:pt>
                <c:pt idx="2">
                  <c:v>0.69</c:v>
                </c:pt>
                <c:pt idx="3">
                  <c:v>0.31</c:v>
                </c:pt>
                <c:pt idx="4">
                  <c:v>0.56000000000000005</c:v>
                </c:pt>
                <c:pt idx="5">
                  <c:v>0.44</c:v>
                </c:pt>
                <c:pt idx="6">
                  <c:v>0.68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9A-47B5-A656-FA613BB0EA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756840"/>
        <c:axId val="213755664"/>
      </c:barChart>
      <c:catAx>
        <c:axId val="213756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213755664"/>
        <c:crosses val="autoZero"/>
        <c:auto val="1"/>
        <c:lblAlgn val="ctr"/>
        <c:lblOffset val="100"/>
        <c:noMultiLvlLbl val="0"/>
      </c:catAx>
      <c:valAx>
        <c:axId val="213755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213756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l-PL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Działania</a:t>
            </a:r>
            <a:r>
              <a:rPr lang="pl-PL" b="1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podejmowane przez nauczycieli w celu diagnozy</a:t>
            </a:r>
            <a:endParaRPr lang="pl-PL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2955776670395009"/>
          <c:y val="1.13081049564905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l-P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8188611840186647E-2"/>
          <c:y val="0.14718253968253969"/>
          <c:w val="0.93123551799700133"/>
          <c:h val="0.37471417767694293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analiza dokumentacji ucznia (opinie, orzeczenia, zaświadczenia lekarskie itp.)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Arkusz1!$B$2</c:f>
              <c:numCache>
                <c:formatCode>0%</c:formatCode>
                <c:ptCount val="1"/>
                <c:pt idx="0">
                  <c:v>0.81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70-41F9-ABCA-F2985AA51497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współpraca z pedagogiem, psychologiem, specjalistami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Arkusz1!$C$2</c:f>
              <c:numCache>
                <c:formatCode>0%</c:formatCode>
                <c:ptCount val="1"/>
                <c:pt idx="0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70-41F9-ABCA-F2985AA51497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 rozmowy z rodzicami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Arkusz1!$D$2</c:f>
              <c:numCache>
                <c:formatCode>0%</c:formatCode>
                <c:ptCount val="1"/>
                <c:pt idx="0">
                  <c:v>0.81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70-41F9-ABCA-F2985AA51497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analiza wytworów pracy twórczej ucznia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Arkusz1!$E$2</c:f>
              <c:numCache>
                <c:formatCode>0%</c:formatCode>
                <c:ptCount val="1"/>
                <c:pt idx="0">
                  <c:v>0.62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70-41F9-ABCA-F2985AA51497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rozmowy z nauczycielami oraz wychowawcami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4618414574100523E-3"/>
                  <c:y val="-9.65250965250971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770-41F9-ABCA-F2985AA514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Arkusz1!$F$2</c:f>
              <c:numCache>
                <c:formatCode>0%</c:formatCode>
                <c:ptCount val="1"/>
                <c:pt idx="0">
                  <c:v>0.62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770-41F9-ABCA-F2985AA51497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własne obserwacje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385524372230428E-3"/>
                  <c:y val="-9.65250965250968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770-41F9-ABCA-F2985AA514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Arkusz1!$G$2</c:f>
              <c:numCache>
                <c:formatCode>0%</c:formatCode>
                <c:ptCount val="1"/>
                <c:pt idx="0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770-41F9-ABCA-F2985AA514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3756448"/>
        <c:axId val="213312896"/>
        <c:axId val="0"/>
        <c:extLst>
          <c:ext xmlns:c15="http://schemas.microsoft.com/office/drawing/2012/chart" uri="{02D57815-91ED-43cb-92C2-25804820EDAC}">
            <c15:filteredBarSeries>
              <c15:ser>
                <c:idx val="6"/>
                <c:order val="6"/>
                <c:tx>
                  <c:strRef>
                    <c:extLst>
                      <c:ext uri="{02D57815-91ED-43cb-92C2-25804820EDAC}">
                        <c15:formulaRef>
                          <c15:sqref>Arkusz1!$H$1</c15:sqref>
                        </c15:formulaRef>
                      </c:ext>
                    </c:extLst>
                    <c:strCache>
                      <c:ptCount val="1"/>
                      <c:pt idx="0">
                        <c:v>Zapoznanie z historią, zabytkami, ciekawymi miejscami w Augustowie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dLbl>
                    <c:idx val="0"/>
                    <c:layout>
                      <c:manualLayout>
                        <c:x val="4.9236829148202859E-3"/>
                        <c:y val="-1.6087516087516088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8-D770-41F9-ABCA-F2985AA51497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l-PL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Arkusz1!$A$2</c15:sqref>
                        </c15:formulaRef>
                      </c:ext>
                    </c:extLst>
                    <c:strCache>
                      <c:ptCount val="1"/>
                      <c:pt idx="0">
                        <c:v>Kategoria 1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Arkusz1!$H$2</c15:sqref>
                        </c15:formulaRef>
                      </c:ext>
                    </c:extLst>
                    <c:numCache>
                      <c:formatCode>0%</c:formatCode>
                      <c:ptCount val="1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9-D770-41F9-ABCA-F2985AA51497}"/>
                  </c:ext>
                </c:extLst>
              </c15:ser>
            </c15:filteredBarSeries>
          </c:ext>
        </c:extLst>
      </c:bar3DChart>
      <c:catAx>
        <c:axId val="2137564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3312896"/>
        <c:crosses val="autoZero"/>
        <c:auto val="1"/>
        <c:lblAlgn val="ctr"/>
        <c:lblOffset val="100"/>
        <c:noMultiLvlLbl val="0"/>
      </c:catAx>
      <c:valAx>
        <c:axId val="2133128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1375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387274925117247"/>
          <c:y val="0.61486942370830577"/>
          <c:w val="0.60157984943743548"/>
          <c:h val="0.337318254242402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l-PL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Realizacja</a:t>
            </a:r>
            <a:r>
              <a:rPr lang="pl-PL" b="1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zaleceń PPP zawartych w opiniach dzieci na zajęciach</a:t>
            </a:r>
            <a:endParaRPr lang="pl-PL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9162940569928758"/>
          <c:y val="3.86473376493676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l-P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tak, zawsze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4.2437781360066642E-17"/>
                  <c:y val="-2.3809523809523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7CD-4E36-9F77-9874430156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Ocena kształtowania postaw patriotycznych</c:v>
                </c:pt>
              </c:strCache>
            </c:strRef>
          </c:cat>
          <c:val>
            <c:numRef>
              <c:f>Arkusz1!$B$2</c:f>
              <c:numCache>
                <c:formatCode>0%</c:formatCode>
                <c:ptCount val="1"/>
                <c:pt idx="0">
                  <c:v>0.81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CD-4E36-9F77-987443015644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często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8518518518518434E-2"/>
                  <c:y val="-1.58730158730158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7CD-4E36-9F77-9874430156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Ocena kształtowania postaw patriotycznych</c:v>
                </c:pt>
              </c:strCache>
            </c:strRef>
          </c:cat>
          <c:val>
            <c:numRef>
              <c:f>Arkusz1!$C$2</c:f>
              <c:numCache>
                <c:formatCode>0%</c:formatCode>
                <c:ptCount val="1"/>
                <c:pt idx="0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7CD-4E36-9F77-987443015644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rzadko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7777777777777776E-2"/>
                  <c:y val="-2.3809523809523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7CD-4E36-9F77-9874430156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Ocena kształtowania postaw patriotycznych</c:v>
                </c:pt>
              </c:strCache>
            </c:strRef>
          </c:cat>
          <c:val>
            <c:numRef>
              <c:f>Arkusz1!$D$2</c:f>
              <c:numCache>
                <c:formatCode>0%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7CD-4E36-9F77-9874430156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3314072"/>
        <c:axId val="213313288"/>
        <c:axId val="478500296"/>
      </c:bar3DChart>
      <c:catAx>
        <c:axId val="2133140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3313288"/>
        <c:crosses val="autoZero"/>
        <c:auto val="1"/>
        <c:lblAlgn val="ctr"/>
        <c:lblOffset val="100"/>
        <c:noMultiLvlLbl val="0"/>
      </c:catAx>
      <c:valAx>
        <c:axId val="213313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213314072"/>
        <c:crosses val="autoZero"/>
        <c:crossBetween val="between"/>
      </c:valAx>
      <c:serAx>
        <c:axId val="47850029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13313288"/>
        <c:crosses val="autoZero"/>
      </c:ser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pl-PL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Informacje uzyskiwane z</a:t>
            </a:r>
            <a:r>
              <a:rPr lang="pl-PL" cap="non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przeprowadzonej diagnozy przez nauczycieli</a:t>
            </a:r>
            <a:endParaRPr lang="en-US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Podejmowane działania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Arkusz1!$A$2:$A$8</c:f>
              <c:strCache>
                <c:ptCount val="6"/>
                <c:pt idx="0">
                  <c:v>informacje o indywidualnych potrzebach rozwojowych, edukacyjnych i psychofizycznych dziecka</c:v>
                </c:pt>
                <c:pt idx="1">
                  <c:v>informacje o czynnikach środowiskowych mających wpływ na funkcjonowanie dziecka w placówce</c:v>
                </c:pt>
                <c:pt idx="2">
                  <c:v>informacje o szczególnych uzdolnieniach, zainteresowaniach</c:v>
                </c:pt>
                <c:pt idx="3">
                  <c:v>informacje o deficytach rozwojowych, które mają wpływ na osiągnięcia edukacyjne</c:v>
                </c:pt>
                <c:pt idx="4">
                  <c:v>informacje o potrzebie skierowania na diagnozę do Poradni Psychologiczno- Pedagogicznej</c:v>
                </c:pt>
                <c:pt idx="5">
                  <c:v>informacje, które pomogą w zaproponowaniu odpowiednich form zajęć pomocy Psychologiczno – Pedagogicznej</c:v>
                </c:pt>
              </c:strCache>
            </c:strRef>
          </c:cat>
          <c:val>
            <c:numRef>
              <c:f>Arkusz1!$B$2:$B$8</c:f>
              <c:numCache>
                <c:formatCode>0%</c:formatCode>
                <c:ptCount val="7"/>
                <c:pt idx="0">
                  <c:v>0.81</c:v>
                </c:pt>
                <c:pt idx="1">
                  <c:v>0.63</c:v>
                </c:pt>
                <c:pt idx="2">
                  <c:v>0.75</c:v>
                </c:pt>
                <c:pt idx="3">
                  <c:v>0.75</c:v>
                </c:pt>
                <c:pt idx="4">
                  <c:v>0.63</c:v>
                </c:pt>
                <c:pt idx="5">
                  <c:v>0.68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22-4F40-B412-349A44B3AA6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14284408"/>
        <c:axId val="114284800"/>
      </c:barChart>
      <c:catAx>
        <c:axId val="1142844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cap="none" spc="120" normalizeH="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114284800"/>
        <c:crosses val="autoZero"/>
        <c:auto val="1"/>
        <c:lblAlgn val="ctr"/>
        <c:lblOffset val="100"/>
        <c:noMultiLvlLbl val="0"/>
      </c:catAx>
      <c:valAx>
        <c:axId val="11428480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14284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pl-PL" sz="1400" b="1" i="0" u="none" strike="noStrike" baseline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Formy zajęć w jakich uczestniczą dzieci w przedszkolu</a:t>
            </a:r>
            <a:endParaRPr lang="pl-PL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9808354400353548"/>
          <c:y val="1.33488895195450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8188611840186647E-2"/>
          <c:y val="0.14718253968253969"/>
          <c:w val="0.93123551799700133"/>
          <c:h val="0.37471417767694293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taneczne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Arkusz1!$B$2</c:f>
              <c:numCache>
                <c:formatCode>0%</c:formatCode>
                <c:ptCount val="1"/>
                <c:pt idx="0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70-4271-8470-EC29C792A0CB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logopedyczne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Arkusz1!$C$2</c:f>
              <c:numCache>
                <c:formatCode>0%</c:formatCode>
                <c:ptCount val="1"/>
                <c:pt idx="0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70-4271-8470-EC29C792A0CB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sportowe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Arkusz1!$D$2</c:f>
              <c:numCache>
                <c:formatCode>0%</c:formatCode>
                <c:ptCount val="1"/>
                <c:pt idx="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70-4271-8470-EC29C792A0CB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rewalidacja indywidualna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Arkusz1!$E$2</c:f>
              <c:numCache>
                <c:formatCode>0%</c:formatCode>
                <c:ptCount val="1"/>
                <c:pt idx="0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C70-4271-8470-EC29C792A0CB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terapia Integracji Sensorycznej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4618414574100523E-3"/>
                  <c:y val="-9.65250965250971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C70-4271-8470-EC29C792A0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Arkusz1!$F$2</c:f>
              <c:numCache>
                <c:formatCode>0%</c:formatCode>
                <c:ptCount val="1"/>
                <c:pt idx="0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C70-4271-8470-EC29C792A0CB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zajęcia terapeutyczne TUS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385524372230428E-3"/>
                  <c:y val="-9.65250965250968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C70-4271-8470-EC29C792A0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Arkusz1!$G$2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C70-4271-8470-EC29C792A0CB}"/>
            </c:ext>
          </c:extLst>
        </c:ser>
        <c:ser>
          <c:idx val="6"/>
          <c:order val="6"/>
          <c:tx>
            <c:strRef>
              <c:f>Arkusz1!$H$1</c:f>
              <c:strCache>
                <c:ptCount val="1"/>
                <c:pt idx="0">
                  <c:v>alternatywne metody komunikacji ACC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9236829148202859E-3"/>
                  <c:y val="-1.60875160875160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C70-4271-8470-EC29C792A0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Arkusz1!$H$2</c:f>
              <c:numCache>
                <c:formatCode>0%</c:formatCode>
                <c:ptCount val="1"/>
                <c:pt idx="0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C70-4271-8470-EC29C792A0CB}"/>
            </c:ext>
          </c:extLst>
        </c:ser>
        <c:ser>
          <c:idx val="7"/>
          <c:order val="7"/>
          <c:tx>
            <c:strRef>
              <c:f>Arkusz1!$I$1</c:f>
              <c:strCache>
                <c:ptCount val="1"/>
                <c:pt idx="0">
                  <c:v>terapia ręki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Arkusz1!$I$2</c:f>
              <c:numCache>
                <c:formatCode>0%</c:formatCode>
                <c:ptCount val="1"/>
                <c:pt idx="0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C70-4271-8470-EC29C792A0CB}"/>
            </c:ext>
          </c:extLst>
        </c:ser>
        <c:ser>
          <c:idx val="8"/>
          <c:order val="8"/>
          <c:tx>
            <c:strRef>
              <c:f>Arkusz1!$J$1</c:f>
              <c:strCache>
                <c:ptCount val="1"/>
                <c:pt idx="0">
                  <c:v>hortiterapia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Arkusz1!$J$2</c:f>
              <c:numCache>
                <c:formatCode>0%</c:formatCode>
                <c:ptCount val="1"/>
                <c:pt idx="0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C70-4271-8470-EC29C792A0CB}"/>
            </c:ext>
          </c:extLst>
        </c:ser>
        <c:ser>
          <c:idx val="9"/>
          <c:order val="9"/>
          <c:tx>
            <c:strRef>
              <c:f>Arkusz1!$K$1</c:f>
              <c:strCache>
                <c:ptCount val="1"/>
                <c:pt idx="0">
                  <c:v>rytmika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Arkusz1!$K$2</c:f>
              <c:numCache>
                <c:formatCode>0%</c:formatCode>
                <c:ptCount val="1"/>
                <c:pt idx="0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C70-4271-8470-EC29C792A0CB}"/>
            </c:ext>
          </c:extLst>
        </c:ser>
        <c:ser>
          <c:idx val="10"/>
          <c:order val="10"/>
          <c:tx>
            <c:strRef>
              <c:f>Arkusz1!$L$1</c:f>
              <c:strCache>
                <c:ptCount val="1"/>
                <c:pt idx="0">
                  <c:v>religia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Arkusz1!$L$2</c:f>
              <c:numCache>
                <c:formatCode>0%</c:formatCode>
                <c:ptCount val="1"/>
                <c:pt idx="0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C70-4271-8470-EC29C792A0CB}"/>
            </c:ext>
          </c:extLst>
        </c:ser>
        <c:ser>
          <c:idx val="11"/>
          <c:order val="11"/>
          <c:tx>
            <c:strRef>
              <c:f>Arkusz1!$M$1</c:f>
              <c:strCache>
                <c:ptCount val="1"/>
                <c:pt idx="0">
                  <c:v>zajęcia stymulujące rozwój psychoruchowy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Arkusz1!$M$2</c:f>
              <c:numCache>
                <c:formatCode>0%</c:formatCode>
                <c:ptCount val="1"/>
                <c:pt idx="0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C70-4271-8470-EC29C792A0CB}"/>
            </c:ext>
          </c:extLst>
        </c:ser>
        <c:ser>
          <c:idx val="12"/>
          <c:order val="12"/>
          <c:tx>
            <c:strRef>
              <c:f>Arkusz1!$N$1</c:f>
              <c:strCache>
                <c:ptCount val="1"/>
                <c:pt idx="0">
                  <c:v>"Bawimy sięwesoło"-zabawy ruchowe metodą W.Sherborne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Arkusz1!$N$2</c:f>
              <c:numCache>
                <c:formatCode>0%</c:formatCode>
                <c:ptCount val="1"/>
                <c:pt idx="0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0C70-4271-8470-EC29C792A0CB}"/>
            </c:ext>
          </c:extLst>
        </c:ser>
        <c:ser>
          <c:idx val="13"/>
          <c:order val="13"/>
          <c:tx>
            <c:strRef>
              <c:f>Arkusz1!$O$1</c:f>
              <c:strCache>
                <c:ptCount val="1"/>
                <c:pt idx="0">
                  <c:v>angielski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Arkusz1!$O$2</c:f>
              <c:numCache>
                <c:formatCode>0%</c:formatCode>
                <c:ptCount val="1"/>
                <c:pt idx="0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C70-4271-8470-EC29C792A0CB}"/>
            </c:ext>
          </c:extLst>
        </c:ser>
        <c:ser>
          <c:idx val="14"/>
          <c:order val="14"/>
          <c:tx>
            <c:strRef>
              <c:f>Arkusz1!$P$1</c:f>
              <c:strCache>
                <c:ptCount val="1"/>
                <c:pt idx="0">
                  <c:v>projekt "Słoneczne Przedszkole"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7FFA177F-8378-441D-AE84-6299C2FCC1D0}" type="VALUE">
                      <a:rPr lang="en-US">
                        <a:solidFill>
                          <a:schemeClr val="bg1"/>
                        </a:solidFill>
                      </a:rPr>
                      <a:pPr/>
                      <a:t>[WARTOŚĆ]</a:t>
                    </a:fld>
                    <a:endParaRPr lang="pl-PL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5C96-431C-874A-1BB471C359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Arkusz1!$P$2</c:f>
              <c:numCache>
                <c:formatCode>0%</c:formatCode>
                <c:ptCount val="1"/>
                <c:pt idx="0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0C70-4271-8470-EC29C792A0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4283232"/>
        <c:axId val="114283624"/>
        <c:axId val="0"/>
        <c:extLst/>
      </c:bar3DChart>
      <c:catAx>
        <c:axId val="1142832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4283624"/>
        <c:crosses val="autoZero"/>
        <c:auto val="1"/>
        <c:lblAlgn val="ctr"/>
        <c:lblOffset val="100"/>
        <c:noMultiLvlLbl val="0"/>
      </c:catAx>
      <c:valAx>
        <c:axId val="114283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4283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9098704095266509E-2"/>
          <c:y val="0.57078155686970666"/>
          <c:w val="0.78908430515378325"/>
          <c:h val="0.418153436214664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l-PL"/>
              <a:t>Wpływ zajęć na rozwój indywidualnych potrzeb dziecka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l-P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Działania wychowawcze przedszkola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ABF-42F0-A5B5-B125A62B910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ABF-42F0-A5B5-B125A62B910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ABF-42F0-A5B5-B125A62B910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ABF-42F0-A5B5-B125A62B9106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ABF-42F0-A5B5-B125A62B9106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ABF-42F0-A5B5-B125A62B9106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ABF-42F0-A5B5-B125A62B9106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ABF-42F0-A5B5-B125A62B91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NIE WIEM</c:v>
                </c:pt>
              </c:strCache>
            </c:strRef>
          </c:cat>
          <c:val>
            <c:numRef>
              <c:f>Arkusz1!$B$2:$B$5</c:f>
              <c:numCache>
                <c:formatCode>0%</c:formatCode>
                <c:ptCount val="4"/>
                <c:pt idx="0">
                  <c:v>0.85</c:v>
                </c:pt>
                <c:pt idx="1">
                  <c:v>0.04</c:v>
                </c:pt>
                <c:pt idx="2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ABF-42F0-A5B5-B125A62B91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4485090405366"/>
          <c:y val="0.77281652293463321"/>
          <c:w val="0.75019648585593457"/>
          <c:h val="0.203373953255843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E08-4C2D-A759-C70321ADDBD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E08-4C2D-A759-C70321ADDBD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Arkusz1!$B$2:$B$3</c:f>
              <c:numCache>
                <c:formatCode>0%</c:formatCode>
                <c:ptCount val="2"/>
                <c:pt idx="0">
                  <c:v>0.95</c:v>
                </c:pt>
                <c:pt idx="1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E08-4C2D-A759-C70321ADDB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</c:legendEntry>
      <c:layout>
        <c:manualLayout>
          <c:xMode val="edge"/>
          <c:yMode val="edge"/>
          <c:x val="0.34502806940799069"/>
          <c:y val="0.84573365829271341"/>
          <c:w val="0.28448089822105571"/>
          <c:h val="0.122520309961254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3965141612200435E-2"/>
          <c:y val="0.15984405458089668"/>
          <c:w val="0.95206971677559915"/>
          <c:h val="0.660532608862488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Zapoznawanie się z symbolami</c:v>
                </c:pt>
              </c:strCache>
            </c:strRef>
          </c:cat>
          <c:val>
            <c:numRef>
              <c:f>Arkusz1!$B$2</c:f>
              <c:numCache>
                <c:formatCode>0%</c:formatCode>
                <c:ptCount val="1"/>
                <c:pt idx="0">
                  <c:v>0.71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D8-4EC1-BBD4-7CD35342DDDA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RACZEJ TAK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Zapoznawanie się z symbolami</c:v>
                </c:pt>
              </c:strCache>
            </c:strRef>
          </c:cat>
          <c:val>
            <c:numRef>
              <c:f>Arkusz1!$C$2</c:f>
              <c:numCache>
                <c:formatCode>0%</c:formatCode>
                <c:ptCount val="1"/>
                <c:pt idx="0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D8-4EC1-BBD4-7CD35342DDDA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CZASAMI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Zapoznawanie się z symbolami</c:v>
                </c:pt>
              </c:strCache>
            </c:strRef>
          </c:cat>
          <c:val>
            <c:numRef>
              <c:f>Arkusz1!$D$2</c:f>
              <c:numCache>
                <c:formatCode>0%</c:formatCode>
                <c:ptCount val="1"/>
                <c:pt idx="0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D8-4EC1-BBD4-7CD35342DDDA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RACZEJ NIE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Zapoznawanie się z symbolami</c:v>
                </c:pt>
              </c:strCache>
            </c:strRef>
          </c:cat>
          <c:val>
            <c:numRef>
              <c:f>Arkusz1!$E$2</c:f>
              <c:numCache>
                <c:formatCode>0%</c:formatCode>
                <c:ptCount val="1"/>
                <c:pt idx="0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5D8-4EC1-BBD4-7CD35342DDDA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Zapoznawanie się z symbolami</c:v>
                </c:pt>
              </c:strCache>
            </c:strRef>
          </c:cat>
          <c:val>
            <c:numRef>
              <c:f>Arkusz1!$F$2</c:f>
              <c:numCache>
                <c:formatCode>0%</c:formatCode>
                <c:ptCount val="1"/>
                <c:pt idx="0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5D8-4EC1-BBD4-7CD35342DDDA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Zapoznawanie się z symbolami</c:v>
                </c:pt>
              </c:strCache>
            </c:strRef>
          </c:cat>
          <c:val>
            <c:numRef>
              <c:f>Arkusz1!$G$2</c:f>
              <c:numCache>
                <c:formatCode>0%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5-55D8-4EC1-BBD4-7CD35342DD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215408"/>
        <c:axId val="209216584"/>
      </c:barChart>
      <c:catAx>
        <c:axId val="2092154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9216584"/>
        <c:crosses val="autoZero"/>
        <c:auto val="1"/>
        <c:lblAlgn val="ctr"/>
        <c:lblOffset val="100"/>
        <c:noMultiLvlLbl val="0"/>
      </c:catAx>
      <c:valAx>
        <c:axId val="2092165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09215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0.10983</cdr:x>
      <cdr:y>0</cdr:y>
    </cdr:from>
    <cdr:to>
      <cdr:x>0.94482</cdr:x>
      <cdr:y>0.10653</cdr:y>
    </cdr:to>
    <cdr:sp macro="" textlink="">
      <cdr:nvSpPr>
        <cdr:cNvPr id="2" name="Prostokąt 1"/>
        <cdr:cNvSpPr/>
      </cdr:nvSpPr>
      <cdr:spPr>
        <a:xfrm xmlns:a="http://schemas.openxmlformats.org/drawingml/2006/main">
          <a:off x="1249958" y="0"/>
          <a:ext cx="9502880" cy="39362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pl-PL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		</a:t>
          </a:r>
          <a:r>
            <a:rPr lang="pl-PL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Działania</a:t>
          </a:r>
          <a:r>
            <a:rPr lang="pl-PL" sz="1400" b="1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wspierające rozwój dziecka podejmowane przez przedszkole</a:t>
          </a:r>
          <a:endParaRPr lang="pl-PL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8658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6/23/2021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89635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58334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379003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79438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422562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6613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3058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492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296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819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6/23/2021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163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6/23/2021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925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6/23/2021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964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6/23/2021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154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6/23/2021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482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6/23/2021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359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BE451C3-0FF4-47C4-B829-773ADF60F88C}" type="datetimeFigureOut">
              <a:rPr lang="en-US" smtClean="0"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1959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  <p:sldLayoutId id="2147483866" r:id="rId12"/>
    <p:sldLayoutId id="2147483867" r:id="rId13"/>
    <p:sldLayoutId id="2147483868" r:id="rId14"/>
    <p:sldLayoutId id="2147483869" r:id="rId15"/>
    <p:sldLayoutId id="2147483870" r:id="rId16"/>
    <p:sldLayoutId id="214748387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27AB82-A2AC-4163-AB93-CADB5BE0B9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204187"/>
            <a:ext cx="11256254" cy="379076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</a:pPr>
            <a:r>
              <a:rPr lang="pl-PL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RAPORT Z EWALUACJI WEWNĘTRZNEJ</a:t>
            </a:r>
            <a:br>
              <a:rPr lang="pl-PL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PRZEDSZKOLA NR 6 </a:t>
            </a:r>
            <a:br>
              <a:rPr lang="pl-PL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IM. SŁONECZNA SZÓSTECZKA</a:t>
            </a:r>
            <a:br>
              <a:rPr lang="pl-PL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AUGUSTOWIE</a:t>
            </a:r>
            <a:br>
              <a:rPr lang="pl-PL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2020/2021</a:t>
            </a:r>
            <a:endParaRPr lang="pl-PL" sz="30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09B0692-2ABE-4B85-9119-D8145471D7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62438" y="4190260"/>
            <a:ext cx="4367813" cy="2254928"/>
          </a:xfrm>
        </p:spPr>
        <p:txBody>
          <a:bodyPr>
            <a:normAutofit fontScale="62500" lnSpcReduction="20000"/>
          </a:bodyPr>
          <a:lstStyle/>
          <a:p>
            <a:r>
              <a:rPr lang="pl-PL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</a:t>
            </a:r>
            <a:r>
              <a:rPr lang="pl-PL" sz="18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ZESPÓŁ DO SPRAW EWALUACJI:</a:t>
            </a:r>
            <a:br>
              <a:rPr lang="pl-PL" sz="1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EWA ANUSZKIEWICZ-MURAWSKA</a:t>
            </a:r>
            <a:br>
              <a:rPr lang="pl-P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   									EWELINA LASKOWSKA</a:t>
            </a:r>
            <a:br>
              <a:rPr lang="pl-P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KATARZYNA JANUSZKO</a:t>
            </a:r>
            <a:br>
              <a:rPr lang="pl-P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  									KATARZYNA OMILJAN</a:t>
            </a:r>
            <a:br>
              <a:rPr lang="pl-P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      									KATARZYNA ŻUKOWSKA</a:t>
            </a:r>
            <a:br>
              <a:rPr lang="pl-P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1967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2C8B9B83-B62E-4A25-8A6E-4C1B94CF8D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0534848"/>
              </p:ext>
            </p:extLst>
          </p:nvPr>
        </p:nvGraphicFramePr>
        <p:xfrm>
          <a:off x="1607000" y="448252"/>
          <a:ext cx="9522553" cy="6109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5376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52256" y="248575"/>
            <a:ext cx="10617694" cy="615222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pl-PL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Badani ankietowani odpowiedzieli, że działania jakie podejmują w celu diagnozy to: analiza dokumentacji ucznia (opinie, orzeczenia, zaświadczenia lekarskie itp.)- </a:t>
            </a:r>
            <a:r>
              <a:rPr lang="pl-PL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81%, rozmowy </a:t>
            </a:r>
            <a:br>
              <a:rPr lang="pl-PL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 nauczycielami oraz wychowawcami- 62%, rozmowy z rodzicami- 81%, własne obserwacje- 75%, rozmowy z nauczycielami oraz wychowawcami- 62%, analiza wytworów pracy twórczej ucznia-62%.</a:t>
            </a:r>
            <a:b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spc="15" dirty="0">
                <a:solidFill>
                  <a:srgbClr val="2021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4057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96AAE9-B890-408F-9961-850F7FB7C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0785738" cy="493376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b="1" spc="1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pl-PL" sz="1800" spc="1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b="1" spc="1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Czy realizuje Pani na swoich zajęciach zalecenia Poradni Psychologiczno-Pedagogicznej zawarte w opiniach i orzeczeniach?</a:t>
            </a:r>
            <a:endParaRPr lang="pl-PL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tak, zawsze-13</a:t>
            </a:r>
            <a:r>
              <a:rPr lang="pl-PL" sz="1800" cap="none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nauczycielek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często-3</a:t>
            </a:r>
            <a:r>
              <a:rPr lang="pl-PL" sz="1800" cap="none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nauczycielek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rzadko-0</a:t>
            </a:r>
            <a:r>
              <a:rPr lang="pl-PL" sz="1800" cap="none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nauczycielek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d) nie stosuję-0</a:t>
            </a:r>
            <a:r>
              <a:rPr lang="pl-PL" sz="1800" cap="none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nauczycielek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7684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BD09CB-E5A7-4906-A29E-1CFF575FB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87332"/>
            <a:ext cx="11051986" cy="204769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sz="1800" cap="none" spc="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 przeprowadzonych badań wynika, że 100% badanych nauczycieli realizuje na zajęciach zalecenia z </a:t>
            </a:r>
            <a:r>
              <a:rPr lang="pl-PL" sz="1800" cap="none" spc="15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sz="1800" cap="none" spc="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oradni Psychologiczno-Pedagogicznej.</a:t>
            </a:r>
            <a:br>
              <a:rPr lang="pl-PL" sz="18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cap="none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434EE1FC-9F01-481D-92DC-883CEC082E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0101017"/>
              </p:ext>
            </p:extLst>
          </p:nvPr>
        </p:nvGraphicFramePr>
        <p:xfrm>
          <a:off x="684213" y="685800"/>
          <a:ext cx="8534400" cy="3614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3484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E85AB4-2ED1-4354-9318-741594D19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745724"/>
            <a:ext cx="10945537" cy="495879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b="1" spc="1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Jakie informacje uzyskuje Pani z przeprowadzonej diagnozy dziecka?</a:t>
            </a:r>
            <a:endParaRPr lang="pl-PL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informacje o indywidualnych potrzebach rozwojowych, edukacyjnych i psychofizycznych dziecka-13</a:t>
            </a:r>
            <a:r>
              <a:rPr lang="pl-PL" sz="1800" cap="none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nauczycielek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informacje o czynnikach środowiskowych mających wpływ na funkcjonowanie dziecka w placówce-10</a:t>
            </a:r>
            <a:r>
              <a:rPr lang="pl-PL" sz="1800" cap="none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nauczycielek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informacje o szczególnych uzdolnieniach, zainteresowaniach-12</a:t>
            </a:r>
            <a:r>
              <a:rPr lang="pl-PL" sz="1800" cap="none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nauczycielek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d) informacje o deficytach rozwojowych, które mają wpływ na osiągnięcia edukacyjne-12</a:t>
            </a:r>
            <a:r>
              <a:rPr lang="pl-PL" sz="1800" cap="none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nauczycielek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e) informacje o potrzebie skierowania na diagnozę do Poradni Psychologiczno-Pedagogicznej-10</a:t>
            </a:r>
            <a:r>
              <a:rPr lang="pl-PL" sz="1800" cap="none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nauczycielek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f) informacje, które pomogą w zaproponowaniu odpowiednich form zajęć pomocy Psychologiczno</a:t>
            </a:r>
            <a:r>
              <a:rPr lang="pl-PL" sz="1800" spc="15" dirty="0">
                <a:solidFill>
                  <a:srgbClr val="2021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pl-PL" sz="1800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Pedagogicznej-11</a:t>
            </a:r>
            <a:r>
              <a:rPr lang="pl-PL" sz="1800" cap="none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nauczycielek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0811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2F2C996E-FD25-4FD4-8EE8-F72408CDF5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9150531"/>
              </p:ext>
            </p:extLst>
          </p:nvPr>
        </p:nvGraphicFramePr>
        <p:xfrm>
          <a:off x="684212" y="603683"/>
          <a:ext cx="10945536" cy="5770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1794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061047-1034-4705-8DA2-409E61CA2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570452"/>
            <a:ext cx="10901148" cy="4978092"/>
          </a:xfrm>
        </p:spPr>
        <p:txBody>
          <a:bodyPr/>
          <a:lstStyle/>
          <a:p>
            <a:pPr marL="0" indent="0" algn="just">
              <a:lnSpc>
                <a:spcPct val="200000"/>
              </a:lnSpc>
              <a:buNone/>
            </a:pPr>
            <a:r>
              <a:rPr lang="pl-PL" sz="1800" spc="1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Najwięcej ankietowanych nauczycieli odpowiedziało, że uzyskuje informacje o indywidualnych potrzebach rozwojowych, edukacyjnych i psychofizycznych dziecka-81%, następnie, 75% że uzyskuje </a:t>
            </a:r>
            <a:r>
              <a:rPr lang="pl-PL" sz="1800" spc="1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informacje </a:t>
            </a:r>
            <a:br>
              <a:rPr lang="pl-PL" sz="1800" spc="1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spc="1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l-PL" sz="1800" spc="1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szczególnych uzdolnieniach i zainteresowaniach oraz 75%, że uzyskuje </a:t>
            </a:r>
            <a:r>
              <a:rPr lang="pl-PL" sz="1800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informacje o deficytach rozwojowych, które mają wpływ na osiągnięcia edukacyjne.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200000"/>
              </a:lnSpc>
              <a:buNone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81107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6D6161-3E83-4074-BDE5-B52F8D90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4487332"/>
            <a:ext cx="11093931" cy="1837967"/>
          </a:xfrm>
        </p:spPr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br>
              <a:rPr lang="pl-PL" sz="1800" cap="none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800" cap="none" spc="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cap="none" spc="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 przeprowadzonych badań wynika, że 100% ankietowanych nauczycieli uwzględnia indywidualne potrzeby rozwojowe </a:t>
            </a:r>
            <a:br>
              <a:rPr lang="pl-PL" sz="1800" cap="none" spc="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cap="none" spc="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edukacyjne uczniów.</a:t>
            </a:r>
            <a:b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E154F9-5F3C-4D48-BDFC-983F843D2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0"/>
            <a:ext cx="11295267" cy="3625597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b="1" spc="1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Czy wybrany przez Panią program uwzględnia indywidualne potrzeby rozwojowe i edukacyjne uczniów?</a:t>
            </a:r>
            <a:endParaRPr lang="pl-PL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tak-16</a:t>
            </a:r>
            <a:r>
              <a:rPr lang="pl-PL" sz="1800" cap="none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nauczycielek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częściowo-0</a:t>
            </a:r>
            <a:r>
              <a:rPr lang="pl-PL" sz="1800" cap="none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nauczycielek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800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c) nie-0</a:t>
            </a:r>
            <a:r>
              <a:rPr lang="pl-PL" sz="2000" cap="none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nauczycielek</a:t>
            </a:r>
            <a:endParaRPr lang="pl-PL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AB4CFBA6-ABF9-4D88-9D6F-2BB3B172D0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337108"/>
              </p:ext>
            </p:extLst>
          </p:nvPr>
        </p:nvGraphicFramePr>
        <p:xfrm>
          <a:off x="2447905" y="3786695"/>
          <a:ext cx="6486370" cy="10034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1646">
                  <a:extLst>
                    <a:ext uri="{9D8B030D-6E8A-4147-A177-3AD203B41FA5}">
                      <a16:colId xmlns:a16="http://schemas.microsoft.com/office/drawing/2014/main" val="3935331313"/>
                    </a:ext>
                  </a:extLst>
                </a:gridCol>
                <a:gridCol w="2162362">
                  <a:extLst>
                    <a:ext uri="{9D8B030D-6E8A-4147-A177-3AD203B41FA5}">
                      <a16:colId xmlns:a16="http://schemas.microsoft.com/office/drawing/2014/main" val="2550832634"/>
                    </a:ext>
                  </a:extLst>
                </a:gridCol>
                <a:gridCol w="2162362">
                  <a:extLst>
                    <a:ext uri="{9D8B030D-6E8A-4147-A177-3AD203B41FA5}">
                      <a16:colId xmlns:a16="http://schemas.microsoft.com/office/drawing/2014/main" val="779466971"/>
                    </a:ext>
                  </a:extLst>
                </a:gridCol>
              </a:tblGrid>
              <a:tr h="5015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 spc="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TAK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 spc="1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CZĘŚCIOWO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 spc="1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NIE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3924767"/>
                  </a:ext>
                </a:extLst>
              </a:tr>
              <a:tr h="501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 spc="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100%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 spc="1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0%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 spc="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0%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6762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43286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02A4E2-7FE4-44E5-92B9-FBEAC4E1B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706224"/>
            <a:ext cx="10989924" cy="181202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sz="1800" cap="none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 przeprowadzonych badań wynika, że 64% ankietowanych potwierdziło uczestnictwo swojego dziecka w nieodpłatnych zajęciach organizowanych	 w przedszkolu, natomiast 35% ankietowanych odpowiedziało przecząco.</a:t>
            </a:r>
            <a:b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l-PL" sz="1800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A936C2-FB7A-41BC-9074-45D6C5877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895" y="184559"/>
            <a:ext cx="10880520" cy="3087148"/>
          </a:xfrm>
        </p:spPr>
        <p:txBody>
          <a:bodyPr/>
          <a:lstStyle/>
          <a:p>
            <a:pPr marL="0" indent="0" algn="ctr">
              <a:lnSpc>
                <a:spcPts val="3240"/>
              </a:lnSpc>
              <a:spcAft>
                <a:spcPts val="800"/>
              </a:spcAft>
              <a:buNone/>
            </a:pPr>
            <a:r>
              <a:rPr lang="pl-PL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Ankieta dla rodziców/prawnych opiekunów</a:t>
            </a:r>
          </a:p>
          <a:p>
            <a:pPr marL="0" indent="0" algn="ctr">
              <a:lnSpc>
                <a:spcPts val="3240"/>
              </a:lnSpc>
              <a:spcAft>
                <a:spcPts val="800"/>
              </a:spcAft>
              <a:buNone/>
            </a:pPr>
            <a:endParaRPr lang="pl-PL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b="1" spc="1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pl-PL" sz="1800" spc="1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b="1" spc="1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Czy Państwa dziecko uczestniczy w nieodpłatnych zajęciach organizowanych w placówce?</a:t>
            </a:r>
            <a:endParaRPr lang="pl-PL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tak- 90 rodziców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nie- 50 rodziców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D6270AC3-7F3B-4F2C-8947-A60234A71B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951493"/>
              </p:ext>
            </p:extLst>
          </p:nvPr>
        </p:nvGraphicFramePr>
        <p:xfrm>
          <a:off x="2569556" y="3500978"/>
          <a:ext cx="6303146" cy="7071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51573">
                  <a:extLst>
                    <a:ext uri="{9D8B030D-6E8A-4147-A177-3AD203B41FA5}">
                      <a16:colId xmlns:a16="http://schemas.microsoft.com/office/drawing/2014/main" val="4074967057"/>
                    </a:ext>
                  </a:extLst>
                </a:gridCol>
                <a:gridCol w="3151573">
                  <a:extLst>
                    <a:ext uri="{9D8B030D-6E8A-4147-A177-3AD203B41FA5}">
                      <a16:colId xmlns:a16="http://schemas.microsoft.com/office/drawing/2014/main" val="4076536637"/>
                    </a:ext>
                  </a:extLst>
                </a:gridCol>
              </a:tblGrid>
              <a:tr h="3065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TAK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NIE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2968994"/>
                  </a:ext>
                </a:extLst>
              </a:tr>
              <a:tr h="4006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64%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35%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2054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48157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45DF7F-774D-48C0-9B5E-A7B6CA565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495" y="275208"/>
            <a:ext cx="11034943" cy="1145219"/>
          </a:xfrm>
        </p:spPr>
        <p:txBody>
          <a:bodyPr/>
          <a:lstStyle/>
          <a:p>
            <a:pPr marL="0" indent="0">
              <a:buNone/>
            </a:pPr>
            <a:r>
              <a:rPr lang="pl-PL" sz="1800" b="1" spc="1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pl-PL" sz="1800" spc="1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b="1" spc="1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jakich formach zajęć dodatkowych (nieodpłatnych) uczestniczy Państwa dziecko?</a:t>
            </a:r>
            <a:endParaRPr lang="pl-PL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3FBE0E8B-969D-4ED0-A7E1-70CA6C6248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5686839"/>
              </p:ext>
            </p:extLst>
          </p:nvPr>
        </p:nvGraphicFramePr>
        <p:xfrm>
          <a:off x="310718" y="976545"/>
          <a:ext cx="11239131" cy="5708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9624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76FA295-7631-44FC-A7C2-F50B0B9AA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3282"/>
            <a:ext cx="10455409" cy="572968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pl-PL" sz="1800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Badanym obszarem ewaluacji było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 ewaluacji: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600"/>
              </a:spcAft>
              <a:buFont typeface="Wingdings 3" panose="05040102010807070707" pitchFamily="18" charset="2"/>
              <a:buChar char=""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 było pozyskanie informacji, na temat udzielania pomocy dzieciom o specjalnych potrzebach edukacyjnych.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pl-PL" sz="1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Badana populacja: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600"/>
              </a:spcAft>
              <a:buFont typeface="Wingdings 3" panose="05040102010807070707" pitchFamily="18" charset="2"/>
              <a:buChar char=""/>
            </a:pPr>
            <a:r>
              <a:rPr lang="pl-PL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Nauczyciele, rodzice.</a:t>
            </a:r>
          </a:p>
          <a:p>
            <a:pPr marL="0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sz="1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rzedmiot ewaluacji: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 3" panose="05040102010807070707" pitchFamily="18" charset="2"/>
              <a:buChar char=""/>
            </a:pPr>
            <a:r>
              <a:rPr lang="pl-PL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Działania przedszkola na rzecz efektywności pomocy psychologiczno-pedagogicznej.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just">
              <a:lnSpc>
                <a:spcPct val="150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600"/>
              </a:spcAft>
              <a:buFont typeface="Wingdings 3" panose="05040102010807070707" pitchFamily="18" charset="2"/>
              <a:buChar char=""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67708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93BF9B-C375-4FCD-833D-F27EF21A0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8553" y="0"/>
            <a:ext cx="5592933" cy="6312023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  <a:spcAft>
                <a:spcPts val="800"/>
              </a:spcAft>
            </a:pPr>
            <a:r>
              <a:rPr lang="pl-PL" sz="1600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Badani rodzice w ankiecie wymienili następujące formy zajęć w jakich uczestniczą ich dzieci w placówce: projekt unijny „słoneczne przedszkole”- 26%, angielski- 4%, „bawimy się wesoło” - zabawy ruchowe metodą W. Sherborne- 17%, zajęcia stymulujące rozwój psychoruchowy- 6%, religia- 3%, rytmika- 12%, </a:t>
            </a:r>
            <a:r>
              <a:rPr lang="pl-PL" sz="1600" cap="none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hortiterapia</a:t>
            </a:r>
            <a:r>
              <a:rPr lang="pl-PL" sz="1600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- 9%, terapia ręki- 5%, komunikacja AAC- 8%, zajęcia terapeutyczne TUS- 15%, terapia integracji sensorycznej- 16%, rewalidacja indywidualna- 12%, sportowe-	42%, logopedyczne-12%,	taneczne-27%. . </a:t>
            </a:r>
            <a:br>
              <a:rPr lang="pl-PL" sz="1600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600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pl-PL" sz="1600" cap="non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1600" cap="none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3FCBC1-8D23-4538-9584-A3334A1B5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88777"/>
            <a:ext cx="4917598" cy="631202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sz="1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projekt unijny „Słoneczne przedszkole” - 26</a:t>
            </a:r>
            <a:endParaRPr lang="pl-PL" sz="19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sz="1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angielski- 4</a:t>
            </a:r>
            <a:endParaRPr lang="pl-PL" sz="19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sz="1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„Bawimy się wesoło” - zabawy ruchowe metodą W. Sherborne- 17</a:t>
            </a:r>
            <a:endParaRPr lang="pl-PL" sz="19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sz="1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zajęcia stymulujące rozwój psychoruchowy- 6</a:t>
            </a:r>
            <a:endParaRPr lang="pl-PL" sz="19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sz="1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religia- 3</a:t>
            </a:r>
            <a:endParaRPr lang="pl-PL" sz="19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sz="1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rytmika- 12</a:t>
            </a:r>
            <a:endParaRPr lang="pl-PL" sz="19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sz="1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hortiterapia</a:t>
            </a:r>
            <a:r>
              <a:rPr lang="pl-PL" sz="1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- 9</a:t>
            </a:r>
            <a:endParaRPr lang="pl-PL" sz="19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sz="1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terapia ręki- 5</a:t>
            </a:r>
            <a:endParaRPr lang="pl-PL" sz="19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sz="1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komunikacja AAC- 8</a:t>
            </a:r>
            <a:endParaRPr lang="pl-PL" sz="19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sz="1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zajęcia terapeutyczne TUS- 15</a:t>
            </a:r>
            <a:endParaRPr lang="pl-PL" sz="19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sz="19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pl-PL" sz="1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erapia integracji sensorycznej- 16</a:t>
            </a:r>
            <a:endParaRPr lang="pl-PL" sz="19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sz="1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rewalidacja indywidualna- 12</a:t>
            </a:r>
            <a:endParaRPr lang="pl-PL" sz="19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sz="1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sportowe- 42</a:t>
            </a:r>
            <a:endParaRPr lang="pl-PL" sz="19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sz="1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logopedyczne- 12</a:t>
            </a:r>
            <a:endParaRPr lang="pl-PL" sz="19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sz="1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taneczne- 27</a:t>
            </a:r>
            <a:endParaRPr lang="pl-PL" sz="19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86268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93F249-7BE1-48C3-9638-E47CF48ED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4367814"/>
            <a:ext cx="11194599" cy="1626585"/>
          </a:xfrm>
        </p:spPr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br>
              <a:rPr lang="pl-PL" sz="1800" cap="none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cap="none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pytanie czy liczba zajęć organizowanych w przedszkolu jest wystarczająca - 89% ankietowanych rodziców odpowiedziało, że tak, a 11% odpowiedziało, że nie. </a:t>
            </a:r>
            <a:br>
              <a:rPr lang="pl-PL" sz="18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cap="none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DA95C9-3E6D-4660-82C3-70407F8AB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65683"/>
            <a:ext cx="11110708" cy="3424805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b="1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Czy Państwa zdaniem liczba zajęć organizowanych w przedszkolu zaproponowana Państwa dziecku jest wystarczająca?</a:t>
            </a:r>
            <a:endParaRPr lang="pl-PL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tak-125 rodziców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nie-15 rodziców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0CA6485F-7DA9-421F-A437-9755EBDACD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304267"/>
              </p:ext>
            </p:extLst>
          </p:nvPr>
        </p:nvGraphicFramePr>
        <p:xfrm>
          <a:off x="2367191" y="3660392"/>
          <a:ext cx="5754370" cy="4892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7185">
                  <a:extLst>
                    <a:ext uri="{9D8B030D-6E8A-4147-A177-3AD203B41FA5}">
                      <a16:colId xmlns:a16="http://schemas.microsoft.com/office/drawing/2014/main" val="1814779013"/>
                    </a:ext>
                  </a:extLst>
                </a:gridCol>
                <a:gridCol w="2877185">
                  <a:extLst>
                    <a:ext uri="{9D8B030D-6E8A-4147-A177-3AD203B41FA5}">
                      <a16:colId xmlns:a16="http://schemas.microsoft.com/office/drawing/2014/main" val="10564295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                               TAK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NIE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41160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                                 89%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</a:rPr>
                        <a:t>11%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504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3797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DAD24B-79B5-4022-B745-52A95490D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7901125" y="1692419"/>
            <a:ext cx="4065973" cy="5430691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pl-PL" sz="1800" cap="none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	pytanie	czy 	udział	dziecka</a:t>
            </a:r>
            <a:br>
              <a:rPr lang="pl-PL" sz="1800" cap="none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cap="none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 zajęciach ma wpływ na jego rozwój, ankietowani	rodzice	odpowiedzieli następująco: 85% tak, 11% nie wiem, 4% nie. </a:t>
            </a:r>
            <a:br>
              <a:rPr lang="pl-PL" sz="18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cap="none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5D5668-38AE-41A9-931F-AE1FAA912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559" y="248575"/>
            <a:ext cx="11354539" cy="2201661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b="1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pl-PL" sz="18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b="1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Czy udział Państwa dziecka w zajęciach ma wpływ na rozwój indywidualnych potrzeb rozwojowych i edukacyjnych?</a:t>
            </a:r>
            <a:endParaRPr lang="pl-PL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tak-120 rodziców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nie-5 rodziców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nie wiem-15 rodziców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graphicFrame>
        <p:nvGraphicFramePr>
          <p:cNvPr id="6" name="Wykres 5">
            <a:extLst>
              <a:ext uri="{FF2B5EF4-FFF2-40B4-BE49-F238E27FC236}">
                <a16:creationId xmlns:a16="http://schemas.microsoft.com/office/drawing/2014/main" id="{D621304F-A02C-4CFC-BB4E-6A7AAEC0B8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9922099"/>
              </p:ext>
            </p:extLst>
          </p:nvPr>
        </p:nvGraphicFramePr>
        <p:xfrm>
          <a:off x="387657" y="2343704"/>
          <a:ext cx="6146307" cy="3852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10046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475ED6-0F63-4602-8BC0-4030CBD4A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7141237" y="443884"/>
            <a:ext cx="4115648" cy="4793942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br>
              <a:rPr lang="pl-PL" sz="1800" cap="none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800" cap="none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1800" cap="none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cap="none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Ankietowani rodzice na pytanie czy dziecko chętnie uczestniczy w zajęciach odpowiedzieli 95% tak, a 5 % nie. </a:t>
            </a:r>
            <a:br>
              <a:rPr lang="pl-PL" sz="18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cap="none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A6B458-71EC-4BD7-A0D5-00DA0D6B6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26504"/>
            <a:ext cx="11135876" cy="179760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sz="1800" b="1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pl-PL" sz="18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b="1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Czy Państwa dziecko chętnie uczestniczy w tych zajęciach?</a:t>
            </a:r>
            <a:endParaRPr lang="pl-PL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sz="1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tak-130 rodziców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sz="1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nie-7 rodziców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6570325C-D3A8-4DA5-B4BF-43913770FC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4971086"/>
              </p:ext>
            </p:extLst>
          </p:nvPr>
        </p:nvGraphicFramePr>
        <p:xfrm>
          <a:off x="684212" y="2219186"/>
          <a:ext cx="5909535" cy="3420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00189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949775-DE7E-4F0E-A846-D3206AAB4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1102320" cy="391975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b="1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Czy w przedszkolu podejmowane są działania wspierające rozwój Państwa dziecka, stwarzające warunki do aktywnego uczestnictwa w życiu placówki i środowisku społecznym?</a:t>
            </a:r>
            <a:endParaRPr lang="pl-PL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tak-100 rodziców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raczej tak-30 rodziców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czasami-2 rodziców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d) raczej nie-3 rodziców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e) nie-5 rodziców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137832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40C8C5-2330-4719-9263-8EF664A13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296" y="4261283"/>
            <a:ext cx="10373619" cy="1910670"/>
          </a:xfrm>
        </p:spPr>
        <p:txBody>
          <a:bodyPr>
            <a:normAutofit fontScale="90000"/>
          </a:bodyPr>
          <a:lstStyle/>
          <a:p>
            <a:pPr algn="just">
              <a:lnSpc>
                <a:spcPct val="200000"/>
              </a:lnSpc>
            </a:pPr>
            <a:r>
              <a:rPr lang="pl-PL" sz="1800" cap="none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 badań wynika, iż 71% ankietowanych rodziców twierdzi, że w przedszkolu realizowane są działania wspierające rozwój ich dziecka, natomiast 21% rodziców twierdzi, że  „raczej tak”, 4% nie, 3% raczej nie, 1% czasami. </a:t>
            </a:r>
            <a:br>
              <a:rPr lang="pl-PL" sz="18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cap="none" dirty="0"/>
          </a:p>
        </p:txBody>
      </p:sp>
      <p:graphicFrame>
        <p:nvGraphicFramePr>
          <p:cNvPr id="5" name="Wykres 4">
            <a:extLst>
              <a:ext uri="{FF2B5EF4-FFF2-40B4-BE49-F238E27FC236}">
                <a16:creationId xmlns:a16="http://schemas.microsoft.com/office/drawing/2014/main" id="{4FCB9FB9-D8BF-473B-A12D-C3061917B8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5628857"/>
              </p:ext>
            </p:extLst>
          </p:nvPr>
        </p:nvGraphicFramePr>
        <p:xfrm>
          <a:off x="338590" y="346862"/>
          <a:ext cx="11380830" cy="3694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48093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FF7E12-71A3-4A94-87BD-F6BD9D455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58724"/>
            <a:ext cx="11303656" cy="573807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b="1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Czy mają Państwo poczucie, że w przedszkolu rozpoznawane i zaspokajane są indywidualne potrzeby rozwojowe i edukacyjne Państwa dziecka?</a:t>
            </a:r>
            <a:endParaRPr lang="pl-PL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tak-102 rodziców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raczej tak-30 rodziców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czasami-5 rodziców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d) raczej nie-3 rodziców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e) nie-2 rodziców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87970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75882C-7CAC-45DD-A2D6-10668C5FB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261282"/>
            <a:ext cx="10951318" cy="1963349"/>
          </a:xfrm>
        </p:spPr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pl-PL" sz="1800" cap="none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pytanie czy w przedszkolu rozpoznawane i zaspokajane są indywidualne potrzeby rozwojowe i edukacyjne dziecka 73% rodziców odpowiedziało tak, 21% raczej tak, 4% czasami, 2% raczej nie, 1% nie. 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919DBEFA-1B7E-4517-B23E-C7A12FBAEB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7731118"/>
              </p:ext>
            </p:extLst>
          </p:nvPr>
        </p:nvGraphicFramePr>
        <p:xfrm>
          <a:off x="929195" y="426128"/>
          <a:ext cx="8534399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05048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DC5555-C49F-421E-AC90-3712A5A3C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83891"/>
            <a:ext cx="10682871" cy="509211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b="1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sz="1800" b="1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0.</a:t>
            </a:r>
            <a:r>
              <a:rPr lang="pl-PL" sz="18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b="1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jakiej formie udzielane jest Państwu wsparcie w zakresie napotkanych problemów rozwojowych dla dziecka.</a:t>
            </a:r>
            <a:endParaRPr lang="pl-PL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konsultacje ze specjalistami (np. pedagog, psycholog, terapeuta) – 74 rodziców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konsultacje nauczycieli – 85 rodziców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indywidualne spotkania z wychowawcą-93 rodziców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pl-PL" sz="1800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edukacja</a:t>
            </a:r>
            <a:r>
              <a:rPr lang="pl-PL" sz="1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rodziców na zebraniach klasowych- 37 rodziców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e) inne, jakie: 0 rodziców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377069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D09FED-A9D1-4861-8425-E48D815E3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87332"/>
            <a:ext cx="11018430" cy="168486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l-PL" sz="1800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Badani ankietowani rodzice wymienili następujące formy udzielanego im wsparcia w przedszkolu: 66% indywidualne spotkania z wychowawcą, 61% konsultacje z nauczycielami, 53% konsultacje ze specjalistami, 26</a:t>
            </a:r>
            <a:r>
              <a:rPr lang="pl-PL" sz="1800" cap="none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 </a:t>
            </a:r>
            <a:r>
              <a:rPr lang="pl-PL" sz="1800" cap="none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edukacja</a:t>
            </a:r>
            <a:r>
              <a:rPr lang="pl-PL" sz="1800" cap="none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rodziców na zebraniach.</a:t>
            </a:r>
            <a:endParaRPr lang="pl-PL" cap="none" dirty="0">
              <a:solidFill>
                <a:schemeClr val="bg1"/>
              </a:solidFill>
            </a:endParaRP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8C6C69CB-BBCC-4A6A-AF16-A24F491CFE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1841949"/>
              </p:ext>
            </p:extLst>
          </p:nvPr>
        </p:nvGraphicFramePr>
        <p:xfrm>
          <a:off x="1221108" y="563298"/>
          <a:ext cx="9332242" cy="3924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04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C007FC-F209-4E6F-A54D-E20AF5FB5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228" y="268448"/>
            <a:ext cx="10634226" cy="602329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Pytania badawcze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 3" panose="05040102010807070707" pitchFamily="18" charset="2"/>
              <a:buChar char=""/>
            </a:pPr>
            <a:r>
              <a:rPr lang="pl-PL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Jakie są potrzeby dydaktyczne i wychowawcze dzieci?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 3" panose="05040102010807070707" pitchFamily="18" charset="2"/>
              <a:buChar char=""/>
            </a:pPr>
            <a:r>
              <a:rPr lang="pl-PL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jakim stopniu proponowane zajęcia odpowiadają zaleceniom opinii i orzeczeń z Poradni</a:t>
            </a:r>
            <a:br>
              <a:rPr lang="pl-PL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Psychologiczno</a:t>
            </a: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pl-PL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Pedagogicznej?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Wingdings 3" panose="05040102010807070707" pitchFamily="18" charset="2"/>
              <a:buChar char=""/>
            </a:pPr>
            <a:r>
              <a:rPr lang="pl-PL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 jakich form pomocy psychologiczno-pedagogicznej korzystają dzieci?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0">
              <a:lnSpc>
                <a:spcPct val="106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Narzędzia badawcze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Wingdings 3" panose="05040102010807070707" pitchFamily="18" charset="2"/>
              <a:buChar char=""/>
            </a:pPr>
            <a:r>
              <a:rPr lang="pl-PL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grupach 3-6 latków rodzice wypełnili 140 ankiet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Wingdings 3" panose="05040102010807070707" pitchFamily="18" charset="2"/>
              <a:buChar char=""/>
            </a:pPr>
            <a:r>
              <a:rPr lang="pl-PL" sz="1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 nauczycieli wypełniło ankiety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64104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5FCB6D-1AAD-4F79-90AE-4C1F2A584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01336"/>
            <a:ext cx="11068764" cy="6146198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35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WNIOSKI</a:t>
            </a:r>
            <a:endParaRPr lang="pl-PL" sz="35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60000"/>
              </a:lnSpc>
              <a:spcAft>
                <a:spcPts val="800"/>
              </a:spcAft>
              <a:buNone/>
            </a:pPr>
            <a:r>
              <a:rPr lang="pl-PL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Przedszkole realizuje zadania wynikające z zapisów prawa oświatowego, dotyczące wspierania uczniów ze specjalnymi potrzebami edukacyjnymi. 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60000"/>
              </a:lnSpc>
              <a:spcAft>
                <a:spcPts val="800"/>
              </a:spcAft>
              <a:buNone/>
            </a:pPr>
            <a:r>
              <a:rPr lang="pl-PL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Zalecenia zawarte w opiniach i orzeczeniach wydawanych przez Poradnię </a:t>
            </a:r>
            <a:r>
              <a:rPr lang="pl-PL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Psychologiczno</a:t>
            </a:r>
            <a:r>
              <a:rPr lang="pl-PL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Pedagogiczną są analizowane</a:t>
            </a:r>
            <a:br>
              <a:rPr lang="pl-PL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zastosowane w praktyce.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60000"/>
              </a:lnSpc>
              <a:spcAft>
                <a:spcPts val="800"/>
              </a:spcAft>
              <a:buNone/>
            </a:pPr>
            <a:r>
              <a:rPr lang="pl-PL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Dla dzieci posiadających orzeczenie o potrzebie kształcenia specjalnego tworzone są Indywidualne Programy Edukacyjno-Terapeutyczne (IPET), zespoły spotykają się 2 razy w roku przedszkolnym, w celu dokonania ewaluacji założonych celów </a:t>
            </a:r>
            <a:br>
              <a:rPr lang="pl-PL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osiągnięć dziecka. 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60000"/>
              </a:lnSpc>
              <a:spcAft>
                <a:spcPts val="800"/>
              </a:spcAft>
              <a:buNone/>
            </a:pPr>
            <a:r>
              <a:rPr lang="pl-PL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Dzieci mają możliwość korzystania z szeregu zajęć specjalistycznych: 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60000"/>
              </a:lnSpc>
              <a:spcAft>
                <a:spcPts val="800"/>
              </a:spcAft>
              <a:buNone/>
            </a:pPr>
            <a:r>
              <a:rPr lang="pl-PL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-terapii integracji sensorycznej, rewalidacji indywidualnej, rewalidacji metodą TUS, terapii ręki, alternatywnych metod komunikacji AAC, terapii logopedycznej oraz zajęć dodatkowych w ramach projektu  ,,Słoneczne Przedszkole’’.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  <a:spcAft>
                <a:spcPts val="800"/>
              </a:spcAft>
            </a:pP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01351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DBC4192-DB87-42A8-96CB-6FBD79EEA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1219766" cy="578211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Prowadzone zajęcia w większości są zgodne z potrzebami dzieci oraz oczekiwaniami rodziców. </a:t>
            </a:r>
            <a:endParaRPr lang="pl-PL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Przedszkole ma zindywidualizowaną i bogatą ofertę zajęć dydaktycznych i specjalistycznych skierowanych do uczniów o specjalnych potrzebach edukacyjnych oraz uzdolnionych. </a:t>
            </a:r>
            <a:endParaRPr lang="pl-PL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Dzieci i ich rodzice korzystają z możliwości indywidualnych konsultacji i porad u nauczycieli </a:t>
            </a:r>
            <a:br>
              <a:rPr lang="pl-P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specjalistów. </a:t>
            </a:r>
            <a:endParaRPr lang="pl-PL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Nauczyciele stosują różnorodne formy i metody pracy z dziećmi o specjalnych potrzebach edukacyjnych. </a:t>
            </a:r>
            <a:endParaRPr lang="pl-PL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Prowadzona jest współpraca z różnymi instytucjami wspierającymi pracę przedszkola w zakresie wsparcia dziecka ze specjalnymi potrzebami edukacyjnymi (Poradnią Psychologiczno-Pedagogiczną, Ośrodkiem Pomocy Społecznej czy Powiatowe Centrum Pomocy Rodzinie, Gabinetami Terapeutycznymi </a:t>
            </a:r>
            <a:r>
              <a:rPr lang="pl-PL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Gabik</a:t>
            </a:r>
            <a:r>
              <a:rPr lang="pl-PL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Piotruś Pan). </a:t>
            </a:r>
            <a:endParaRPr lang="pl-PL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915148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721EFE-4D79-4D98-9B0F-E105BEBBF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268448"/>
            <a:ext cx="11123089" cy="624776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REKOMENDACJE</a:t>
            </a:r>
            <a:endParaRPr lang="pl-PL" sz="2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Rekomendacje które należy uwzględnić w planowaniu działań oraz dalszych kierunków rozwoju przedszkola: 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Przygotowując ofertę zajęć dodatkowych na kolejny rok przedszkolny, należy rozpoznać potrzeby i oczekiwania dzieci i rodziców. 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Na kolejny rok przedszkolny zaplanować i zorganizować szkolenia Rady Pedagogicznej podnoszące kwalifikacje do pracy z dziećmi o specjalnych potrzebach edukacyjnych oraz uzdolnionych.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Usprawnić przepływ informacji między nauczycielami i specjalistami pracującymi z dziećmi, a rodzicami.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Poprawić współpracę z  rodzicami, zachęcić ich do większego zaangażowania i współdziałania z nauczycielami,  </a:t>
            </a:r>
            <a:br>
              <a:rPr lang="pl-PL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celu zwiększenia efektywności pomocy udzielanej ich dzieciom. 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Zespół ds. ewaluacji wewnętrznej</a:t>
            </a:r>
            <a: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01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1FB61AE-CD10-4A3E-A04E-C892B47AF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208" y="230819"/>
            <a:ext cx="11558726" cy="578898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pl-P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            </a:t>
            </a:r>
            <a:r>
              <a:rPr lang="pl-PL" sz="1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ANKIETA DLA NAUCZYCIELI PRZEDSZKOLA</a:t>
            </a:r>
            <a:endParaRPr lang="pl-PL" sz="18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900" b="1" spc="1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Jakie dodatkowe zajęcia w ramach PPP Pani prowadzi w przedszkolu?</a:t>
            </a:r>
            <a:endParaRPr lang="pl-PL" sz="19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900" spc="1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Odpowiedzi nauczycieli:</a:t>
            </a:r>
            <a:endParaRPr lang="pl-PL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pl-PL" sz="1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terapia integracji sensorycznej- 2 nauczycielki</a:t>
            </a:r>
            <a:endParaRPr lang="pl-PL" sz="19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pl-PL" sz="1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rewalidacja indywidualna- 6 nauczycielki</a:t>
            </a:r>
            <a:endParaRPr lang="pl-PL" sz="19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pl-PL" sz="1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zajęcia z Projektu Słoneczne Przedszkole- 8 nauczycielek</a:t>
            </a:r>
            <a:endParaRPr lang="pl-PL" sz="19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pl-PL" sz="1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zajęcia taneczne-1 nauczycielka</a:t>
            </a:r>
            <a:endParaRPr lang="pl-PL" sz="19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pl-PL" sz="1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hortiterapia-2 nauczycielki</a:t>
            </a:r>
            <a:endParaRPr lang="pl-PL" sz="19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pl-PL" sz="1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rewalidacja metodą TUS- 2 nauczycielki</a:t>
            </a:r>
            <a:endParaRPr lang="pl-PL" sz="19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pl-PL" sz="1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alternatywne metody komunikacji AAC</a:t>
            </a:r>
            <a:endParaRPr lang="pl-PL" sz="19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pl-PL" sz="1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terapia ręki</a:t>
            </a:r>
            <a:endParaRPr lang="pl-PL" sz="19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0033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26C85B-1CF1-4977-A769-41D6649B4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709" y="4687410"/>
            <a:ext cx="11449534" cy="2059619"/>
          </a:xfrm>
        </p:spPr>
        <p:txBody>
          <a:bodyPr>
            <a:normAutofit fontScale="90000"/>
          </a:bodyPr>
          <a:lstStyle/>
          <a:p>
            <a:pPr algn="just">
              <a:lnSpc>
                <a:spcPct val="200000"/>
              </a:lnSpc>
            </a:pPr>
            <a:br>
              <a:rPr lang="pl-PL" sz="1800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l-PL" sz="1800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 przeprowadzonych badań wynika, że najwięcej nauczycielek prowadzi zajęcia w ramach udzielania pomocy PPP jak: zajęcia </a:t>
            </a:r>
            <a:br>
              <a:rPr lang="pl-PL" sz="1800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 projektu słoneczne przedszkole- </a:t>
            </a:r>
            <a:r>
              <a:rPr lang="pl-PL" sz="1800" cap="none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50</a:t>
            </a:r>
            <a:r>
              <a:rPr lang="pl-PL" sz="1800" cap="non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%, rewalidacja indywidualna-38%, następnie terapia integracji sensorycznej-13%, hortiterapia-13%, rewalidacja metodą TUS-13%, terapia ręki-13%, zajęcia taneczne- 6% oraz alternatywne metody komunikacji- 6%</a:t>
            </a:r>
            <a:br>
              <a:rPr lang="pl-PL" sz="18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cap="none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011D6814-7567-42B6-AE50-0D5BC8565F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1335369"/>
              </p:ext>
            </p:extLst>
          </p:nvPr>
        </p:nvGraphicFramePr>
        <p:xfrm>
          <a:off x="684213" y="363984"/>
          <a:ext cx="11016556" cy="4323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7960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9B07CB-D926-4795-959C-7D0A08CA8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682" y="319596"/>
            <a:ext cx="9934112" cy="5850386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endParaRPr lang="pl-PL" sz="1800" b="1" spc="10" dirty="0">
              <a:solidFill>
                <a:srgbClr val="202124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b="1" spc="1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pl-PL" sz="1800" spc="1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b="1" spc="1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jakich innych formach udzielania pomocy psychologiczno-pedagogicznej organizowanych przez naszą placówkę Pani uczestniczy?</a:t>
            </a:r>
            <a:endParaRPr lang="pl-PL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konsultacje dla rodziców- 8 nauczycielek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indywidualne rozmowy z rodzicami- 10 nauczycielek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konsultacje z innymi nauczycielami, w tym z terapeutami prowadzącymi zajęcia terapeutyczne- 11nauczycielek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d) konsultacje udzielane przez pracowników PPP dla nauczycieli-5 nauczycielek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e) współpraca z innymi placówkami- 9 nauczycielek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f) współpraca z organizacjami, instytucjami działającymi na rzecz rodziny, dzieci np. Poradnia Psychologiczno-Pedagogiczna, MOPS, PCPR-7 nauczycielek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g) szkolenia-11 </a:t>
            </a:r>
            <a:r>
              <a:rPr lang="pl-PL" sz="1800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nauczycielek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0605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7F4885C2-7E95-4078-9335-7AE4B9E8E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rot="10800000" flipV="1">
            <a:off x="6915702" y="346228"/>
            <a:ext cx="5175683" cy="613447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l-PL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 przeprowadzonych badań wynika, że najwięcej nauczycieli, uczestniczy w takich formach udzielania pomocy	jak:	</a:t>
            </a:r>
            <a:r>
              <a:rPr lang="pl-PL" sz="1800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konsultacje z innymi nauczycielami, w tym z terapeutami prowadzącymi zajęcia terapeutyczne- 69%, </a:t>
            </a:r>
            <a:r>
              <a:rPr lang="pl-PL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szkolenia-68%,	</a:t>
            </a:r>
            <a:r>
              <a:rPr lang="pl-PL" sz="1800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indywidualne rozmowy z rodzicami- 63%, współpraca z innymi przedszkolami</a:t>
            </a:r>
            <a:r>
              <a:rPr lang="pl-PL" sz="1800" spc="-15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szkołami, placówkami- 56</a:t>
            </a:r>
            <a:r>
              <a:rPr lang="pl-PL" sz="1800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%, konsultacje dla rodziców- 50%.</a:t>
            </a:r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90A156BA-B3F8-40E6-938B-2CCC90B733D7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02006515"/>
              </p:ext>
            </p:extLst>
          </p:nvPr>
        </p:nvGraphicFramePr>
        <p:xfrm>
          <a:off x="0" y="213064"/>
          <a:ext cx="6795083" cy="6267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7339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E03A84-81EB-4F74-9261-EF4868249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0"/>
            <a:ext cx="11256254" cy="3266983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2000" b="1" spc="1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Czy dokonuje Pani diagnozy indywidualnych potrzeb rozwojowych, edukacyjnych, psychofizycznych dziecka?</a:t>
            </a:r>
            <a:endParaRPr lang="pl-PL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2000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tak-16 nauczycielek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2000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nie-0 nauczycielek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9" name="Symbol zastępczy tekstu 8">
            <a:extLst>
              <a:ext uri="{FF2B5EF4-FFF2-40B4-BE49-F238E27FC236}">
                <a16:creationId xmlns:a16="http://schemas.microsoft.com/office/drawing/2014/main" id="{C89B51A6-394F-4CE7-AE23-2BF0AB3588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28475" y="2565648"/>
            <a:ext cx="10298096" cy="3932806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pl-PL" sz="1800" dirty="0">
              <a:solidFill>
                <a:srgbClr val="202124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pl-PL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Spośród badanych nauczycieli 100% odpowiedziało, iż dokonuje diagnozy potrzeb rozwojowych, edukacyjnych i psychofizycznych dzieci.</a:t>
            </a:r>
            <a:endParaRPr lang="pl-PL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E71083A0-CB78-4BA6-AE90-AE45B1E870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086438"/>
              </p:ext>
            </p:extLst>
          </p:nvPr>
        </p:nvGraphicFramePr>
        <p:xfrm>
          <a:off x="1976572" y="2704286"/>
          <a:ext cx="6963241" cy="14859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5390">
                  <a:extLst>
                    <a:ext uri="{9D8B030D-6E8A-4147-A177-3AD203B41FA5}">
                      <a16:colId xmlns:a16="http://schemas.microsoft.com/office/drawing/2014/main" val="2086980010"/>
                    </a:ext>
                  </a:extLst>
                </a:gridCol>
                <a:gridCol w="3457851">
                  <a:extLst>
                    <a:ext uri="{9D8B030D-6E8A-4147-A177-3AD203B41FA5}">
                      <a16:colId xmlns:a16="http://schemas.microsoft.com/office/drawing/2014/main" val="2708528508"/>
                    </a:ext>
                  </a:extLst>
                </a:gridCol>
              </a:tblGrid>
              <a:tr h="7427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TAK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NIE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9423609"/>
                  </a:ext>
                </a:extLst>
              </a:tr>
              <a:tr h="7431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100%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0%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1931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093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35FACD-A0D8-419C-9826-0C430532DA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6562" y="201336"/>
            <a:ext cx="11216080" cy="484044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sz="1800" b="1" spc="1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l-PL" sz="1800" b="1" cap="none" spc="1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Jakie działania w tym celu diagnozy (patrz pkt 3) podejmuje pani najczęściej?</a:t>
            </a:r>
            <a:br>
              <a:rPr lang="pl-PL" sz="18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l-PL" sz="18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cap="none" spc="15" dirty="0">
                <a:solidFill>
                  <a:srgbClr val="20212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pl-PL" sz="1800" cap="none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analiza dokumentacji ucznia (opinie, orzeczenia, zaświadczenia lekarskie itp.)-13 nauczycielek </a:t>
            </a:r>
            <a:br>
              <a:rPr lang="pl-PL" sz="18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cap="none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współpraca z pedagogiem, psychologiem, specjalistami-8 nauczycielek </a:t>
            </a:r>
            <a:br>
              <a:rPr lang="pl-PL" sz="18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cap="none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rozmowy z rodzicami-13 nauczycielek </a:t>
            </a:r>
            <a:br>
              <a:rPr lang="pl-PL" sz="18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cap="none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d) analiza wytworów pracy twórczej ucznia-10 nauczycielek </a:t>
            </a:r>
            <a:br>
              <a:rPr lang="pl-PL" sz="18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cap="none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e) rozmowy z nauczycielami oraz wychowawcami-10 nauczycielek</a:t>
            </a:r>
            <a:br>
              <a:rPr lang="pl-PL" sz="18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cap="none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f) własne obserwacje-12 nauczycielek</a:t>
            </a:r>
            <a:br>
              <a:rPr lang="pl-PL" sz="18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cap="none" spc="15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g) inne, jakie:</a:t>
            </a:r>
            <a:br>
              <a:rPr lang="pl-PL" sz="18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93845007"/>
      </p:ext>
    </p:extLst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Wycine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Wycine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ycine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232</TotalTime>
  <Words>2035</Words>
  <Application>Microsoft Office PowerPoint</Application>
  <PresentationFormat>Panoramiczny</PresentationFormat>
  <Paragraphs>178</Paragraphs>
  <Slides>32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7" baseType="lpstr">
      <vt:lpstr>Calibri</vt:lpstr>
      <vt:lpstr>Century Gothic</vt:lpstr>
      <vt:lpstr>Times New Roman</vt:lpstr>
      <vt:lpstr>Wingdings 3</vt:lpstr>
      <vt:lpstr>Wycinek</vt:lpstr>
      <vt:lpstr>RAPORT Z EWALUACJI WEWNĘTRZNEJ  PRZEDSZKOLA NR 6  IM. SŁONECZNA SZÓSTECZKA W AUGUSTOWIE 2020/2021</vt:lpstr>
      <vt:lpstr>Prezentacja programu PowerPoint</vt:lpstr>
      <vt:lpstr>Prezentacja programu PowerPoint</vt:lpstr>
      <vt:lpstr>Prezentacja programu PowerPoint</vt:lpstr>
      <vt:lpstr>  Z przeprowadzonych badań wynika, że najwięcej nauczycielek prowadzi zajęcia w ramach udzielania pomocy PPP jak: zajęcia  z projektu słoneczne przedszkole- 50%, rewalidacja indywidualna-38%, następnie terapia integracji sensorycznej-13%, hortiterapia-13%, rewalidacja metodą TUS-13%, terapia ręki-13%, zajęcia taneczne- 6% oraz alternatywne metody komunikacji- 6% </vt:lpstr>
      <vt:lpstr>Prezentacja programu PowerPoint</vt:lpstr>
      <vt:lpstr>Prezentacja programu PowerPoint</vt:lpstr>
      <vt:lpstr>Prezentacja programu PowerPoint</vt:lpstr>
      <vt:lpstr>4. Jakie działania w tym celu diagnozy (patrz pkt 3) podejmuje pani najczęściej?  a) analiza dokumentacji ucznia (opinie, orzeczenia, zaświadczenia lekarskie itp.)-13 nauczycielek  b) współpraca z pedagogiem, psychologiem, specjalistami-8 nauczycielek  c) rozmowy z rodzicami-13 nauczycielek  d) analiza wytworów pracy twórczej ucznia-10 nauczycielek  e) rozmowy z nauczycielami oraz wychowawcami-10 nauczycielek f) własne obserwacje-12 nauczycielek g) inne, jakie: </vt:lpstr>
      <vt:lpstr>Prezentacja programu PowerPoint</vt:lpstr>
      <vt:lpstr>Prezentacja programu PowerPoint</vt:lpstr>
      <vt:lpstr>Prezentacja programu PowerPoint</vt:lpstr>
      <vt:lpstr>Z przeprowadzonych badań wynika, że 100% badanych nauczycieli realizuje na zajęciach zalecenia z Poradni Psychologiczno-Pedagogicznej. </vt:lpstr>
      <vt:lpstr>Prezentacja programu PowerPoint</vt:lpstr>
      <vt:lpstr>Prezentacja programu PowerPoint</vt:lpstr>
      <vt:lpstr>Prezentacja programu PowerPoint</vt:lpstr>
      <vt:lpstr>  Z przeprowadzonych badań wynika, że 100% ankietowanych nauczycieli uwzględnia indywidualne potrzeby rozwojowe  i edukacyjne uczniów. </vt:lpstr>
      <vt:lpstr>Z przeprowadzonych badań wynika, że 64% ankietowanych potwierdziło uczestnictwo swojego dziecka w nieodpłatnych zajęciach organizowanych  w przedszkolu, natomiast 35% ankietowanych odpowiedziało przecząco.  </vt:lpstr>
      <vt:lpstr>Prezentacja programu PowerPoint</vt:lpstr>
      <vt:lpstr>Badani rodzice w ankiecie wymienili następujące formy zajęć w jakich uczestniczą ich dzieci w placówce: projekt unijny „słoneczne przedszkole”- 26%, angielski- 4%, „bawimy się wesoło” - zabawy ruchowe metodą W. Sherborne- 17%, zajęcia stymulujące rozwój psychoruchowy- 6%, religia- 3%, rytmika- 12%, hortiterapia- 9%, terapia ręki- 5%, komunikacja AAC- 8%, zajęcia terapeutyczne TUS- 15%, terapia integracji sensorycznej- 16%, rewalidacja indywidualna- 12%, sportowe- 42%, logopedyczne-12%, taneczne-27%. .    </vt:lpstr>
      <vt:lpstr> Na pytanie czy liczba zajęć organizowanych w przedszkolu jest wystarczająca - 89% ankietowanych rodziców odpowiedziało, że tak, a 11% odpowiedziało, że nie.  </vt:lpstr>
      <vt:lpstr>Na pytanie czy  udział dziecka  w zajęciach ma wpływ na jego rozwój, ankietowani rodzice odpowiedzieli następująco: 85% tak, 11% nie wiem, 4% nie.  </vt:lpstr>
      <vt:lpstr>   Ankietowani rodzice na pytanie czy dziecko chętnie uczestniczy w zajęciach odpowiedzieli 95% tak, a 5 % nie.  </vt:lpstr>
      <vt:lpstr>Prezentacja programu PowerPoint</vt:lpstr>
      <vt:lpstr>Z badań wynika, iż 71% ankietowanych rodziców twierdzi, że w przedszkolu realizowane są działania wspierające rozwój ich dziecka, natomiast 21% rodziców twierdzi, że  „raczej tak”, 4% nie, 3% raczej nie, 1% czasami.  </vt:lpstr>
      <vt:lpstr>Prezentacja programu PowerPoint</vt:lpstr>
      <vt:lpstr>Na pytanie czy w przedszkolu rozpoznawane i zaspokajane są indywidualne potrzeby rozwojowe i edukacyjne dziecka 73% rodziców odpowiedziało tak, 21% raczej tak, 4% czasami, 2% raczej nie, 1% nie.  </vt:lpstr>
      <vt:lpstr>Prezentacja programu PowerPoint</vt:lpstr>
      <vt:lpstr>Badani ankietowani rodzice wymienili następujące formy udzielanego im wsparcia w przedszkolu: 66% indywidualne spotkania z wychowawcą, 61% konsultacje z nauczycielami, 53% konsultacje ze specjalistami, 26% edukacja rodziców na zebraniach.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Ewcia&amp;Kamil</dc:creator>
  <cp:lastModifiedBy>DELL</cp:lastModifiedBy>
  <cp:revision>73</cp:revision>
  <dcterms:created xsi:type="dcterms:W3CDTF">2021-06-09T17:40:02Z</dcterms:created>
  <dcterms:modified xsi:type="dcterms:W3CDTF">2021-06-23T09:57:11Z</dcterms:modified>
</cp:coreProperties>
</file>